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84" r:id="rId3"/>
    <p:sldId id="271" r:id="rId4"/>
    <p:sldId id="291" r:id="rId5"/>
    <p:sldId id="287" r:id="rId6"/>
    <p:sldId id="293" r:id="rId7"/>
    <p:sldId id="289" r:id="rId8"/>
    <p:sldId id="285" r:id="rId9"/>
    <p:sldId id="292" r:id="rId10"/>
    <p:sldId id="280" r:id="rId11"/>
    <p:sldId id="290" r:id="rId12"/>
    <p:sldId id="294" r:id="rId13"/>
    <p:sldId id="2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31" autoAdjust="0"/>
    <p:restoredTop sz="93662"/>
  </p:normalViewPr>
  <p:slideViewPr>
    <p:cSldViewPr snapToGrid="0">
      <p:cViewPr varScale="1">
        <p:scale>
          <a:sx n="66" d="100"/>
          <a:sy n="66" d="100"/>
        </p:scale>
        <p:origin x="11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8ED6D-8BE3-40C0-9C1A-03EBD665FB3D}" type="datetimeFigureOut">
              <a:rPr lang="en-IN" smtClean="0"/>
              <a:t>04/06/22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1F0C73-B419-4CA6-9D2F-47BB8BB66FFB}" type="slidenum">
              <a:rPr lang="en-IN" smtClean="0"/>
              <a:t>‹#›</a:t>
            </a:fld>
            <a:endParaRPr lang="en-IN"/>
          </a:p>
        </p:txBody>
      </p:sp>
    </p:spTree>
    <p:extLst>
      <p:ext uri="{BB962C8B-B14F-4D97-AF65-F5344CB8AC3E}">
        <p14:creationId xmlns:p14="http://schemas.microsoft.com/office/powerpoint/2010/main" val="33197459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statistics of the broadway industry</a:t>
            </a:r>
            <a:endParaRPr lang="en-IN" dirty="0"/>
          </a:p>
        </p:txBody>
      </p:sp>
      <p:sp>
        <p:nvSpPr>
          <p:cNvPr id="4" name="Slide Number Placeholder 3"/>
          <p:cNvSpPr>
            <a:spLocks noGrp="1"/>
          </p:cNvSpPr>
          <p:nvPr>
            <p:ph type="sldNum" sz="quarter" idx="5"/>
          </p:nvPr>
        </p:nvSpPr>
        <p:spPr/>
        <p:txBody>
          <a:bodyPr/>
          <a:lstStyle/>
          <a:p>
            <a:fld id="{F11F0C73-B419-4CA6-9D2F-47BB8BB66FFB}" type="slidenum">
              <a:rPr lang="en-IN" smtClean="0"/>
              <a:t>1</a:t>
            </a:fld>
            <a:endParaRPr lang="en-IN"/>
          </a:p>
        </p:txBody>
      </p:sp>
    </p:spTree>
    <p:extLst>
      <p:ext uri="{BB962C8B-B14F-4D97-AF65-F5344CB8AC3E}">
        <p14:creationId xmlns:p14="http://schemas.microsoft.com/office/powerpoint/2010/main" val="3672490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reasons for the theatres contributing to &lt;1%?</a:t>
            </a:r>
            <a:endParaRPr lang="en-IN" dirty="0"/>
          </a:p>
        </p:txBody>
      </p:sp>
      <p:sp>
        <p:nvSpPr>
          <p:cNvPr id="4" name="Slide Number Placeholder 3"/>
          <p:cNvSpPr>
            <a:spLocks noGrp="1"/>
          </p:cNvSpPr>
          <p:nvPr>
            <p:ph type="sldNum" sz="quarter" idx="5"/>
          </p:nvPr>
        </p:nvSpPr>
        <p:spPr/>
        <p:txBody>
          <a:bodyPr/>
          <a:lstStyle/>
          <a:p>
            <a:fld id="{F11F0C73-B419-4CA6-9D2F-47BB8BB66FFB}" type="slidenum">
              <a:rPr lang="en-IN" smtClean="0"/>
              <a:t>5</a:t>
            </a:fld>
            <a:endParaRPr lang="en-IN"/>
          </a:p>
        </p:txBody>
      </p:sp>
    </p:spTree>
    <p:extLst>
      <p:ext uri="{BB962C8B-B14F-4D97-AF65-F5344CB8AC3E}">
        <p14:creationId xmlns:p14="http://schemas.microsoft.com/office/powerpoint/2010/main" val="3357088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Price interval of the affordability of people by understanding the percentage capacity 2. Seasonal plots of the gross from 1985-2020 3. Seasonal plots of capacity percentage over the years 4. Seasonal plots of average ticket price every month from 1985-2020</a:t>
            </a:r>
            <a:endParaRPr lang="en-IN" dirty="0"/>
          </a:p>
        </p:txBody>
      </p:sp>
      <p:sp>
        <p:nvSpPr>
          <p:cNvPr id="4" name="Slide Number Placeholder 3"/>
          <p:cNvSpPr>
            <a:spLocks noGrp="1"/>
          </p:cNvSpPr>
          <p:nvPr>
            <p:ph type="sldNum" sz="quarter" idx="5"/>
          </p:nvPr>
        </p:nvSpPr>
        <p:spPr/>
        <p:txBody>
          <a:bodyPr/>
          <a:lstStyle/>
          <a:p>
            <a:fld id="{F11F0C73-B419-4CA6-9D2F-47BB8BB66FFB}" type="slidenum">
              <a:rPr lang="en-IN" smtClean="0"/>
              <a:t>7</a:t>
            </a:fld>
            <a:endParaRPr lang="en-IN"/>
          </a:p>
        </p:txBody>
      </p:sp>
    </p:spTree>
    <p:extLst>
      <p:ext uri="{BB962C8B-B14F-4D97-AF65-F5344CB8AC3E}">
        <p14:creationId xmlns:p14="http://schemas.microsoft.com/office/powerpoint/2010/main" val="2876682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shows is the most preferred by the audience? Adding the contribution of majestic theatre to the entire broadway industry</a:t>
            </a:r>
            <a:endParaRPr lang="en-IN" dirty="0"/>
          </a:p>
        </p:txBody>
      </p:sp>
      <p:sp>
        <p:nvSpPr>
          <p:cNvPr id="4" name="Slide Number Placeholder 3"/>
          <p:cNvSpPr>
            <a:spLocks noGrp="1"/>
          </p:cNvSpPr>
          <p:nvPr>
            <p:ph type="sldNum" sz="quarter" idx="5"/>
          </p:nvPr>
        </p:nvSpPr>
        <p:spPr/>
        <p:txBody>
          <a:bodyPr/>
          <a:lstStyle/>
          <a:p>
            <a:fld id="{F11F0C73-B419-4CA6-9D2F-47BB8BB66FFB}" type="slidenum">
              <a:rPr lang="en-IN" smtClean="0"/>
              <a:t>8</a:t>
            </a:fld>
            <a:endParaRPr lang="en-IN"/>
          </a:p>
        </p:txBody>
      </p:sp>
    </p:spTree>
    <p:extLst>
      <p:ext uri="{BB962C8B-B14F-4D97-AF65-F5344CB8AC3E}">
        <p14:creationId xmlns:p14="http://schemas.microsoft.com/office/powerpoint/2010/main" val="349858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D3942-146B-C952-1E64-8038F47D755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F935A10-9338-1E58-9EE2-3120A6EC17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EA04936-3D09-7630-10F4-266B59A63546}"/>
              </a:ext>
            </a:extLst>
          </p:cNvPr>
          <p:cNvSpPr>
            <a:spLocks noGrp="1"/>
          </p:cNvSpPr>
          <p:nvPr>
            <p:ph type="dt" sz="half" idx="10"/>
          </p:nvPr>
        </p:nvSpPr>
        <p:spPr/>
        <p:txBody>
          <a:bodyPr/>
          <a:lstStyle/>
          <a:p>
            <a:fld id="{28A01E57-FACE-4FC6-8B12-8CA7FFBE68A3}" type="datetimeFigureOut">
              <a:rPr lang="en-IN" smtClean="0"/>
              <a:t>04/06/22</a:t>
            </a:fld>
            <a:endParaRPr lang="en-IN"/>
          </a:p>
        </p:txBody>
      </p:sp>
      <p:sp>
        <p:nvSpPr>
          <p:cNvPr id="5" name="Footer Placeholder 4">
            <a:extLst>
              <a:ext uri="{FF2B5EF4-FFF2-40B4-BE49-F238E27FC236}">
                <a16:creationId xmlns:a16="http://schemas.microsoft.com/office/drawing/2014/main" id="{051F63CF-83B8-D967-FB3C-2D0D42791DB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CF59FC-2152-9C06-206A-DCE3097181C7}"/>
              </a:ext>
            </a:extLst>
          </p:cNvPr>
          <p:cNvSpPr>
            <a:spLocks noGrp="1"/>
          </p:cNvSpPr>
          <p:nvPr>
            <p:ph type="sldNum" sz="quarter" idx="12"/>
          </p:nvPr>
        </p:nvSpPr>
        <p:spPr/>
        <p:txBody>
          <a:bodyPr/>
          <a:lstStyle/>
          <a:p>
            <a:fld id="{E80B2507-7B91-40F3-B5B1-0F0BF6656EFD}" type="slidenum">
              <a:rPr lang="en-IN" smtClean="0"/>
              <a:t>‹#›</a:t>
            </a:fld>
            <a:endParaRPr lang="en-IN"/>
          </a:p>
        </p:txBody>
      </p:sp>
    </p:spTree>
    <p:extLst>
      <p:ext uri="{BB962C8B-B14F-4D97-AF65-F5344CB8AC3E}">
        <p14:creationId xmlns:p14="http://schemas.microsoft.com/office/powerpoint/2010/main" val="3810085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6305E-00ED-30E4-BB29-EC7A211EED5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A01806-502E-5EDD-9BCB-E53EE3172B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D3C1B9-77FA-2E3D-B26D-EE10BF8168C2}"/>
              </a:ext>
            </a:extLst>
          </p:cNvPr>
          <p:cNvSpPr>
            <a:spLocks noGrp="1"/>
          </p:cNvSpPr>
          <p:nvPr>
            <p:ph type="dt" sz="half" idx="10"/>
          </p:nvPr>
        </p:nvSpPr>
        <p:spPr/>
        <p:txBody>
          <a:bodyPr/>
          <a:lstStyle/>
          <a:p>
            <a:fld id="{28A01E57-FACE-4FC6-8B12-8CA7FFBE68A3}" type="datetimeFigureOut">
              <a:rPr lang="en-IN" smtClean="0"/>
              <a:t>04/06/22</a:t>
            </a:fld>
            <a:endParaRPr lang="en-IN"/>
          </a:p>
        </p:txBody>
      </p:sp>
      <p:sp>
        <p:nvSpPr>
          <p:cNvPr id="5" name="Footer Placeholder 4">
            <a:extLst>
              <a:ext uri="{FF2B5EF4-FFF2-40B4-BE49-F238E27FC236}">
                <a16:creationId xmlns:a16="http://schemas.microsoft.com/office/drawing/2014/main" id="{D3A05F5B-734D-1966-F11A-A77D971CE20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B15807-D56E-C92A-A54C-B2B3AA9A5DC3}"/>
              </a:ext>
            </a:extLst>
          </p:cNvPr>
          <p:cNvSpPr>
            <a:spLocks noGrp="1"/>
          </p:cNvSpPr>
          <p:nvPr>
            <p:ph type="sldNum" sz="quarter" idx="12"/>
          </p:nvPr>
        </p:nvSpPr>
        <p:spPr/>
        <p:txBody>
          <a:bodyPr/>
          <a:lstStyle/>
          <a:p>
            <a:fld id="{E80B2507-7B91-40F3-B5B1-0F0BF6656EFD}" type="slidenum">
              <a:rPr lang="en-IN" smtClean="0"/>
              <a:t>‹#›</a:t>
            </a:fld>
            <a:endParaRPr lang="en-IN"/>
          </a:p>
        </p:txBody>
      </p:sp>
    </p:spTree>
    <p:extLst>
      <p:ext uri="{BB962C8B-B14F-4D97-AF65-F5344CB8AC3E}">
        <p14:creationId xmlns:p14="http://schemas.microsoft.com/office/powerpoint/2010/main" val="32686212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49EEFC-0434-23B9-B80A-1AA94F5F3FB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3B52AC8-1943-F553-430D-582CA3B923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C011F17-A676-1DBD-6130-CF0D5A82D644}"/>
              </a:ext>
            </a:extLst>
          </p:cNvPr>
          <p:cNvSpPr>
            <a:spLocks noGrp="1"/>
          </p:cNvSpPr>
          <p:nvPr>
            <p:ph type="dt" sz="half" idx="10"/>
          </p:nvPr>
        </p:nvSpPr>
        <p:spPr/>
        <p:txBody>
          <a:bodyPr/>
          <a:lstStyle/>
          <a:p>
            <a:fld id="{28A01E57-FACE-4FC6-8B12-8CA7FFBE68A3}" type="datetimeFigureOut">
              <a:rPr lang="en-IN" smtClean="0"/>
              <a:t>04/06/22</a:t>
            </a:fld>
            <a:endParaRPr lang="en-IN"/>
          </a:p>
        </p:txBody>
      </p:sp>
      <p:sp>
        <p:nvSpPr>
          <p:cNvPr id="5" name="Footer Placeholder 4">
            <a:extLst>
              <a:ext uri="{FF2B5EF4-FFF2-40B4-BE49-F238E27FC236}">
                <a16:creationId xmlns:a16="http://schemas.microsoft.com/office/drawing/2014/main" id="{65C066D9-8356-EF0D-4DF7-5FAA558126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1C9AC6-4482-77C1-4D45-38CBE6BC8FB4}"/>
              </a:ext>
            </a:extLst>
          </p:cNvPr>
          <p:cNvSpPr>
            <a:spLocks noGrp="1"/>
          </p:cNvSpPr>
          <p:nvPr>
            <p:ph type="sldNum" sz="quarter" idx="12"/>
          </p:nvPr>
        </p:nvSpPr>
        <p:spPr/>
        <p:txBody>
          <a:bodyPr/>
          <a:lstStyle/>
          <a:p>
            <a:fld id="{E80B2507-7B91-40F3-B5B1-0F0BF6656EFD}" type="slidenum">
              <a:rPr lang="en-IN" smtClean="0"/>
              <a:t>‹#›</a:t>
            </a:fld>
            <a:endParaRPr lang="en-IN"/>
          </a:p>
        </p:txBody>
      </p:sp>
    </p:spTree>
    <p:extLst>
      <p:ext uri="{BB962C8B-B14F-4D97-AF65-F5344CB8AC3E}">
        <p14:creationId xmlns:p14="http://schemas.microsoft.com/office/powerpoint/2010/main" val="24203945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ingle Timeline">
    <p:spTree>
      <p:nvGrpSpPr>
        <p:cNvPr id="1" name=""/>
        <p:cNvGrpSpPr/>
        <p:nvPr/>
      </p:nvGrpSpPr>
      <p:grpSpPr>
        <a:xfrm>
          <a:off x="0" y="0"/>
          <a:ext cx="0" cy="0"/>
          <a:chOff x="0" y="0"/>
          <a:chExt cx="0" cy="0"/>
        </a:xfrm>
      </p:grpSpPr>
      <p:sp>
        <p:nvSpPr>
          <p:cNvPr id="18" name="Text Placeholder 48">
            <a:extLst>
              <a:ext uri="{FF2B5EF4-FFF2-40B4-BE49-F238E27FC236}">
                <a16:creationId xmlns:a16="http://schemas.microsoft.com/office/drawing/2014/main" id="{D127D48E-3E09-48C7-AB33-FBD643EFA52E}"/>
              </a:ext>
            </a:extLst>
          </p:cNvPr>
          <p:cNvSpPr>
            <a:spLocks noGrp="1"/>
          </p:cNvSpPr>
          <p:nvPr>
            <p:ph type="body" sz="quarter" idx="10" hasCustomPrompt="1"/>
          </p:nvPr>
        </p:nvSpPr>
        <p:spPr>
          <a:xfrm>
            <a:off x="1823914" y="4817717"/>
            <a:ext cx="1796396" cy="302186"/>
          </a:xfrm>
        </p:spPr>
        <p:txBody>
          <a:bodyPr>
            <a:noAutofit/>
          </a:bodyPr>
          <a:lstStyle>
            <a:lvl1pPr marL="0" indent="0">
              <a:buNone/>
              <a:defRPr sz="2000" b="1">
                <a:solidFill>
                  <a:schemeClr val="accent4"/>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19" name="Text Placeholder 50">
            <a:extLst>
              <a:ext uri="{FF2B5EF4-FFF2-40B4-BE49-F238E27FC236}">
                <a16:creationId xmlns:a16="http://schemas.microsoft.com/office/drawing/2014/main" id="{A1B91BF4-B790-4F67-98EB-FE905527BFF8}"/>
              </a:ext>
            </a:extLst>
          </p:cNvPr>
          <p:cNvSpPr>
            <a:spLocks noGrp="1"/>
          </p:cNvSpPr>
          <p:nvPr>
            <p:ph type="body" sz="quarter" idx="11"/>
          </p:nvPr>
        </p:nvSpPr>
        <p:spPr>
          <a:xfrm>
            <a:off x="1823914"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0" name="Text Placeholder 48">
            <a:extLst>
              <a:ext uri="{FF2B5EF4-FFF2-40B4-BE49-F238E27FC236}">
                <a16:creationId xmlns:a16="http://schemas.microsoft.com/office/drawing/2014/main" id="{CCA5F33F-1634-427F-92BF-99A5ED52A4BA}"/>
              </a:ext>
            </a:extLst>
          </p:cNvPr>
          <p:cNvSpPr>
            <a:spLocks noGrp="1"/>
          </p:cNvSpPr>
          <p:nvPr>
            <p:ph type="body" sz="quarter" idx="12" hasCustomPrompt="1"/>
          </p:nvPr>
        </p:nvSpPr>
        <p:spPr>
          <a:xfrm>
            <a:off x="4134076" y="4817717"/>
            <a:ext cx="1796396" cy="302186"/>
          </a:xfrm>
        </p:spPr>
        <p:txBody>
          <a:bodyPr>
            <a:noAutofit/>
          </a:bodyPr>
          <a:lstStyle>
            <a:lvl1pPr marL="0" indent="0">
              <a:buNone/>
              <a:defRPr sz="2000" b="1">
                <a:solidFill>
                  <a:schemeClr val="accent5"/>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1" name="Text Placeholder 50">
            <a:extLst>
              <a:ext uri="{FF2B5EF4-FFF2-40B4-BE49-F238E27FC236}">
                <a16:creationId xmlns:a16="http://schemas.microsoft.com/office/drawing/2014/main" id="{084F28D2-C99C-44DC-95CF-A18847F3B61F}"/>
              </a:ext>
            </a:extLst>
          </p:cNvPr>
          <p:cNvSpPr>
            <a:spLocks noGrp="1"/>
          </p:cNvSpPr>
          <p:nvPr>
            <p:ph type="body" sz="quarter" idx="13"/>
          </p:nvPr>
        </p:nvSpPr>
        <p:spPr>
          <a:xfrm>
            <a:off x="4134076"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2" name="Text Placeholder 48">
            <a:extLst>
              <a:ext uri="{FF2B5EF4-FFF2-40B4-BE49-F238E27FC236}">
                <a16:creationId xmlns:a16="http://schemas.microsoft.com/office/drawing/2014/main" id="{2402522A-E098-4FB5-B454-D6FC98D90CFE}"/>
              </a:ext>
            </a:extLst>
          </p:cNvPr>
          <p:cNvSpPr>
            <a:spLocks noGrp="1"/>
          </p:cNvSpPr>
          <p:nvPr>
            <p:ph type="body" sz="quarter" idx="14" hasCustomPrompt="1"/>
          </p:nvPr>
        </p:nvSpPr>
        <p:spPr>
          <a:xfrm>
            <a:off x="6444238" y="4817717"/>
            <a:ext cx="1796396" cy="302186"/>
          </a:xfrm>
        </p:spPr>
        <p:txBody>
          <a:bodyPr>
            <a:noAutofit/>
          </a:bodyPr>
          <a:lstStyle>
            <a:lvl1pPr marL="0" indent="0">
              <a:buNone/>
              <a:defRPr sz="2000" b="1">
                <a:solidFill>
                  <a:schemeClr val="accent6"/>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3" name="Text Placeholder 50">
            <a:extLst>
              <a:ext uri="{FF2B5EF4-FFF2-40B4-BE49-F238E27FC236}">
                <a16:creationId xmlns:a16="http://schemas.microsoft.com/office/drawing/2014/main" id="{18CF51EA-CDE2-4AA1-83CB-9DC6E212C336}"/>
              </a:ext>
            </a:extLst>
          </p:cNvPr>
          <p:cNvSpPr>
            <a:spLocks noGrp="1"/>
          </p:cNvSpPr>
          <p:nvPr>
            <p:ph type="body" sz="quarter" idx="15"/>
          </p:nvPr>
        </p:nvSpPr>
        <p:spPr>
          <a:xfrm>
            <a:off x="6444238"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24" name="Text Placeholder 48">
            <a:extLst>
              <a:ext uri="{FF2B5EF4-FFF2-40B4-BE49-F238E27FC236}">
                <a16:creationId xmlns:a16="http://schemas.microsoft.com/office/drawing/2014/main" id="{FE2BFCE7-D8D1-42B7-97F2-78B1D2CB5F8F}"/>
              </a:ext>
            </a:extLst>
          </p:cNvPr>
          <p:cNvSpPr>
            <a:spLocks noGrp="1"/>
          </p:cNvSpPr>
          <p:nvPr>
            <p:ph type="body" sz="quarter" idx="16" hasCustomPrompt="1"/>
          </p:nvPr>
        </p:nvSpPr>
        <p:spPr>
          <a:xfrm>
            <a:off x="8754400" y="4817717"/>
            <a:ext cx="1796396" cy="302186"/>
          </a:xfrm>
        </p:spPr>
        <p:txBody>
          <a:bodyPr>
            <a:noAutofit/>
          </a:bodyPr>
          <a:lstStyle>
            <a:lvl1pPr marL="0" indent="0">
              <a:buNone/>
              <a:defRPr sz="2000" b="1">
                <a:solidFill>
                  <a:schemeClr val="accent3"/>
                </a:solidFill>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CLICK TO EDIT</a:t>
            </a:r>
          </a:p>
        </p:txBody>
      </p:sp>
      <p:sp>
        <p:nvSpPr>
          <p:cNvPr id="25" name="Text Placeholder 50">
            <a:extLst>
              <a:ext uri="{FF2B5EF4-FFF2-40B4-BE49-F238E27FC236}">
                <a16:creationId xmlns:a16="http://schemas.microsoft.com/office/drawing/2014/main" id="{0C4E8DE7-5691-4470-BC2C-F9F6532248C2}"/>
              </a:ext>
            </a:extLst>
          </p:cNvPr>
          <p:cNvSpPr>
            <a:spLocks noGrp="1"/>
          </p:cNvSpPr>
          <p:nvPr>
            <p:ph type="body" sz="quarter" idx="17"/>
          </p:nvPr>
        </p:nvSpPr>
        <p:spPr>
          <a:xfrm>
            <a:off x="8754400" y="5210963"/>
            <a:ext cx="1813567" cy="706438"/>
          </a:xfrm>
        </p:spPr>
        <p:txBody>
          <a:bodyPr>
            <a:noAutofit/>
          </a:bodyPr>
          <a:lstStyle>
            <a:lvl1pPr marL="0" indent="0">
              <a:lnSpc>
                <a:spcPct val="100000"/>
              </a:lnSpc>
              <a:buNone/>
              <a:defRPr sz="12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 name="Title 3">
            <a:extLst>
              <a:ext uri="{FF2B5EF4-FFF2-40B4-BE49-F238E27FC236}">
                <a16:creationId xmlns:a16="http://schemas.microsoft.com/office/drawing/2014/main" id="{AFBC6ED5-DBEC-4BA5-9BFE-9A5E0ED8D8C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2571965"/>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DBD91-6875-88B0-4413-94A5D73B60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71B0AB-6120-E20E-5747-758F10887F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49EE6F0-B370-A978-BA71-AA7549F5116E}"/>
              </a:ext>
            </a:extLst>
          </p:cNvPr>
          <p:cNvSpPr>
            <a:spLocks noGrp="1"/>
          </p:cNvSpPr>
          <p:nvPr>
            <p:ph type="dt" sz="half" idx="10"/>
          </p:nvPr>
        </p:nvSpPr>
        <p:spPr/>
        <p:txBody>
          <a:bodyPr/>
          <a:lstStyle/>
          <a:p>
            <a:fld id="{28A01E57-FACE-4FC6-8B12-8CA7FFBE68A3}" type="datetimeFigureOut">
              <a:rPr lang="en-IN" smtClean="0"/>
              <a:t>04/06/22</a:t>
            </a:fld>
            <a:endParaRPr lang="en-IN"/>
          </a:p>
        </p:txBody>
      </p:sp>
      <p:sp>
        <p:nvSpPr>
          <p:cNvPr id="5" name="Footer Placeholder 4">
            <a:extLst>
              <a:ext uri="{FF2B5EF4-FFF2-40B4-BE49-F238E27FC236}">
                <a16:creationId xmlns:a16="http://schemas.microsoft.com/office/drawing/2014/main" id="{928C76FC-6DB5-EDF3-8204-E729B80A56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C682D4-D5C8-1466-4874-EB5361EB2792}"/>
              </a:ext>
            </a:extLst>
          </p:cNvPr>
          <p:cNvSpPr>
            <a:spLocks noGrp="1"/>
          </p:cNvSpPr>
          <p:nvPr>
            <p:ph type="sldNum" sz="quarter" idx="12"/>
          </p:nvPr>
        </p:nvSpPr>
        <p:spPr/>
        <p:txBody>
          <a:bodyPr/>
          <a:lstStyle/>
          <a:p>
            <a:fld id="{E80B2507-7B91-40F3-B5B1-0F0BF6656EFD}" type="slidenum">
              <a:rPr lang="en-IN" smtClean="0"/>
              <a:t>‹#›</a:t>
            </a:fld>
            <a:endParaRPr lang="en-IN"/>
          </a:p>
        </p:txBody>
      </p:sp>
    </p:spTree>
    <p:extLst>
      <p:ext uri="{BB962C8B-B14F-4D97-AF65-F5344CB8AC3E}">
        <p14:creationId xmlns:p14="http://schemas.microsoft.com/office/powerpoint/2010/main" val="203914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F982C-188D-0E6C-3601-1B44ABBAF9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720A6EB-3459-6678-0BCC-232E98D427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12D0016-945B-2BC6-085E-324974699D3B}"/>
              </a:ext>
            </a:extLst>
          </p:cNvPr>
          <p:cNvSpPr>
            <a:spLocks noGrp="1"/>
          </p:cNvSpPr>
          <p:nvPr>
            <p:ph type="dt" sz="half" idx="10"/>
          </p:nvPr>
        </p:nvSpPr>
        <p:spPr/>
        <p:txBody>
          <a:bodyPr/>
          <a:lstStyle/>
          <a:p>
            <a:fld id="{28A01E57-FACE-4FC6-8B12-8CA7FFBE68A3}" type="datetimeFigureOut">
              <a:rPr lang="en-IN" smtClean="0"/>
              <a:t>04/06/22</a:t>
            </a:fld>
            <a:endParaRPr lang="en-IN"/>
          </a:p>
        </p:txBody>
      </p:sp>
      <p:sp>
        <p:nvSpPr>
          <p:cNvPr id="5" name="Footer Placeholder 4">
            <a:extLst>
              <a:ext uri="{FF2B5EF4-FFF2-40B4-BE49-F238E27FC236}">
                <a16:creationId xmlns:a16="http://schemas.microsoft.com/office/drawing/2014/main" id="{33E37A73-8BAC-03DE-49CC-5D7338DB8F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F987E56-8CE9-3CC2-60B0-512773328288}"/>
              </a:ext>
            </a:extLst>
          </p:cNvPr>
          <p:cNvSpPr>
            <a:spLocks noGrp="1"/>
          </p:cNvSpPr>
          <p:nvPr>
            <p:ph type="sldNum" sz="quarter" idx="12"/>
          </p:nvPr>
        </p:nvSpPr>
        <p:spPr/>
        <p:txBody>
          <a:bodyPr/>
          <a:lstStyle/>
          <a:p>
            <a:fld id="{E80B2507-7B91-40F3-B5B1-0F0BF6656EFD}" type="slidenum">
              <a:rPr lang="en-IN" smtClean="0"/>
              <a:t>‹#›</a:t>
            </a:fld>
            <a:endParaRPr lang="en-IN"/>
          </a:p>
        </p:txBody>
      </p:sp>
    </p:spTree>
    <p:extLst>
      <p:ext uri="{BB962C8B-B14F-4D97-AF65-F5344CB8AC3E}">
        <p14:creationId xmlns:p14="http://schemas.microsoft.com/office/powerpoint/2010/main" val="3542637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25921-5663-5DBD-0126-A0E5DAF4515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770083C-9243-CB58-D16E-7EC4B648A0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8F44389-E854-C7FF-601B-EFB70F1998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07810A2-1B83-6A2F-C6AD-6E5B515C9ADE}"/>
              </a:ext>
            </a:extLst>
          </p:cNvPr>
          <p:cNvSpPr>
            <a:spLocks noGrp="1"/>
          </p:cNvSpPr>
          <p:nvPr>
            <p:ph type="dt" sz="half" idx="10"/>
          </p:nvPr>
        </p:nvSpPr>
        <p:spPr/>
        <p:txBody>
          <a:bodyPr/>
          <a:lstStyle/>
          <a:p>
            <a:fld id="{28A01E57-FACE-4FC6-8B12-8CA7FFBE68A3}" type="datetimeFigureOut">
              <a:rPr lang="en-IN" smtClean="0"/>
              <a:t>04/06/22</a:t>
            </a:fld>
            <a:endParaRPr lang="en-IN"/>
          </a:p>
        </p:txBody>
      </p:sp>
      <p:sp>
        <p:nvSpPr>
          <p:cNvPr id="6" name="Footer Placeholder 5">
            <a:extLst>
              <a:ext uri="{FF2B5EF4-FFF2-40B4-BE49-F238E27FC236}">
                <a16:creationId xmlns:a16="http://schemas.microsoft.com/office/drawing/2014/main" id="{FCA6601D-F967-BDC2-938C-09237E371F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A792A72-AB5C-8E9B-F3C7-69435DF1F661}"/>
              </a:ext>
            </a:extLst>
          </p:cNvPr>
          <p:cNvSpPr>
            <a:spLocks noGrp="1"/>
          </p:cNvSpPr>
          <p:nvPr>
            <p:ph type="sldNum" sz="quarter" idx="12"/>
          </p:nvPr>
        </p:nvSpPr>
        <p:spPr/>
        <p:txBody>
          <a:bodyPr/>
          <a:lstStyle/>
          <a:p>
            <a:fld id="{E80B2507-7B91-40F3-B5B1-0F0BF6656EFD}" type="slidenum">
              <a:rPr lang="en-IN" smtClean="0"/>
              <a:t>‹#›</a:t>
            </a:fld>
            <a:endParaRPr lang="en-IN"/>
          </a:p>
        </p:txBody>
      </p:sp>
    </p:spTree>
    <p:extLst>
      <p:ext uri="{BB962C8B-B14F-4D97-AF65-F5344CB8AC3E}">
        <p14:creationId xmlns:p14="http://schemas.microsoft.com/office/powerpoint/2010/main" val="1911711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B8855-797C-B7C2-6E4F-3F3DAB652FD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9ABFC3-7BDF-DE9F-1836-148E55844F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62AE5A0-3773-C3B2-443C-DDDB13158A7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9D3A6D9-296C-F2C2-ED41-FB5762965C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C0E437-B620-470F-2EC8-C77CF09F756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D470A6D-FDAB-94EC-E309-6030D4539A07}"/>
              </a:ext>
            </a:extLst>
          </p:cNvPr>
          <p:cNvSpPr>
            <a:spLocks noGrp="1"/>
          </p:cNvSpPr>
          <p:nvPr>
            <p:ph type="dt" sz="half" idx="10"/>
          </p:nvPr>
        </p:nvSpPr>
        <p:spPr/>
        <p:txBody>
          <a:bodyPr/>
          <a:lstStyle/>
          <a:p>
            <a:fld id="{28A01E57-FACE-4FC6-8B12-8CA7FFBE68A3}" type="datetimeFigureOut">
              <a:rPr lang="en-IN" smtClean="0"/>
              <a:t>04/06/22</a:t>
            </a:fld>
            <a:endParaRPr lang="en-IN"/>
          </a:p>
        </p:txBody>
      </p:sp>
      <p:sp>
        <p:nvSpPr>
          <p:cNvPr id="8" name="Footer Placeholder 7">
            <a:extLst>
              <a:ext uri="{FF2B5EF4-FFF2-40B4-BE49-F238E27FC236}">
                <a16:creationId xmlns:a16="http://schemas.microsoft.com/office/drawing/2014/main" id="{453D8E43-9F32-1DB8-F2D8-C9E9321C316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5C36650A-2D5B-43C7-34FC-9A59D5431E07}"/>
              </a:ext>
            </a:extLst>
          </p:cNvPr>
          <p:cNvSpPr>
            <a:spLocks noGrp="1"/>
          </p:cNvSpPr>
          <p:nvPr>
            <p:ph type="sldNum" sz="quarter" idx="12"/>
          </p:nvPr>
        </p:nvSpPr>
        <p:spPr/>
        <p:txBody>
          <a:bodyPr/>
          <a:lstStyle/>
          <a:p>
            <a:fld id="{E80B2507-7B91-40F3-B5B1-0F0BF6656EFD}" type="slidenum">
              <a:rPr lang="en-IN" smtClean="0"/>
              <a:t>‹#›</a:t>
            </a:fld>
            <a:endParaRPr lang="en-IN"/>
          </a:p>
        </p:txBody>
      </p:sp>
    </p:spTree>
    <p:extLst>
      <p:ext uri="{BB962C8B-B14F-4D97-AF65-F5344CB8AC3E}">
        <p14:creationId xmlns:p14="http://schemas.microsoft.com/office/powerpoint/2010/main" val="4231707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6BC3C-5F03-6F78-B87C-E902CC42094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2B39CCC-7532-85B5-4222-F52450B42D36}"/>
              </a:ext>
            </a:extLst>
          </p:cNvPr>
          <p:cNvSpPr>
            <a:spLocks noGrp="1"/>
          </p:cNvSpPr>
          <p:nvPr>
            <p:ph type="dt" sz="half" idx="10"/>
          </p:nvPr>
        </p:nvSpPr>
        <p:spPr/>
        <p:txBody>
          <a:bodyPr/>
          <a:lstStyle/>
          <a:p>
            <a:fld id="{28A01E57-FACE-4FC6-8B12-8CA7FFBE68A3}" type="datetimeFigureOut">
              <a:rPr lang="en-IN" smtClean="0"/>
              <a:t>04/06/22</a:t>
            </a:fld>
            <a:endParaRPr lang="en-IN"/>
          </a:p>
        </p:txBody>
      </p:sp>
      <p:sp>
        <p:nvSpPr>
          <p:cNvPr id="4" name="Footer Placeholder 3">
            <a:extLst>
              <a:ext uri="{FF2B5EF4-FFF2-40B4-BE49-F238E27FC236}">
                <a16:creationId xmlns:a16="http://schemas.microsoft.com/office/drawing/2014/main" id="{D76781CA-40D8-4DCC-2499-9B1DFD21C51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AC31954-6CBD-41A5-568A-FF9378B58A7A}"/>
              </a:ext>
            </a:extLst>
          </p:cNvPr>
          <p:cNvSpPr>
            <a:spLocks noGrp="1"/>
          </p:cNvSpPr>
          <p:nvPr>
            <p:ph type="sldNum" sz="quarter" idx="12"/>
          </p:nvPr>
        </p:nvSpPr>
        <p:spPr/>
        <p:txBody>
          <a:bodyPr/>
          <a:lstStyle/>
          <a:p>
            <a:fld id="{E80B2507-7B91-40F3-B5B1-0F0BF6656EFD}" type="slidenum">
              <a:rPr lang="en-IN" smtClean="0"/>
              <a:t>‹#›</a:t>
            </a:fld>
            <a:endParaRPr lang="en-IN"/>
          </a:p>
        </p:txBody>
      </p:sp>
    </p:spTree>
    <p:extLst>
      <p:ext uri="{BB962C8B-B14F-4D97-AF65-F5344CB8AC3E}">
        <p14:creationId xmlns:p14="http://schemas.microsoft.com/office/powerpoint/2010/main" val="3067635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1635D1-FB28-49BA-30B9-07C638A7DAAF}"/>
              </a:ext>
            </a:extLst>
          </p:cNvPr>
          <p:cNvSpPr>
            <a:spLocks noGrp="1"/>
          </p:cNvSpPr>
          <p:nvPr>
            <p:ph type="dt" sz="half" idx="10"/>
          </p:nvPr>
        </p:nvSpPr>
        <p:spPr/>
        <p:txBody>
          <a:bodyPr/>
          <a:lstStyle/>
          <a:p>
            <a:fld id="{28A01E57-FACE-4FC6-8B12-8CA7FFBE68A3}" type="datetimeFigureOut">
              <a:rPr lang="en-IN" smtClean="0"/>
              <a:t>04/06/22</a:t>
            </a:fld>
            <a:endParaRPr lang="en-IN"/>
          </a:p>
        </p:txBody>
      </p:sp>
      <p:sp>
        <p:nvSpPr>
          <p:cNvPr id="3" name="Footer Placeholder 2">
            <a:extLst>
              <a:ext uri="{FF2B5EF4-FFF2-40B4-BE49-F238E27FC236}">
                <a16:creationId xmlns:a16="http://schemas.microsoft.com/office/drawing/2014/main" id="{B640D8B1-5D37-F58E-5FC5-5BD2F09D9E07}"/>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7B8ADAA-0C56-C7DB-A7B5-CEBC486AAA4B}"/>
              </a:ext>
            </a:extLst>
          </p:cNvPr>
          <p:cNvSpPr>
            <a:spLocks noGrp="1"/>
          </p:cNvSpPr>
          <p:nvPr>
            <p:ph type="sldNum" sz="quarter" idx="12"/>
          </p:nvPr>
        </p:nvSpPr>
        <p:spPr/>
        <p:txBody>
          <a:bodyPr/>
          <a:lstStyle/>
          <a:p>
            <a:fld id="{E80B2507-7B91-40F3-B5B1-0F0BF6656EFD}" type="slidenum">
              <a:rPr lang="en-IN" smtClean="0"/>
              <a:t>‹#›</a:t>
            </a:fld>
            <a:endParaRPr lang="en-IN"/>
          </a:p>
        </p:txBody>
      </p:sp>
    </p:spTree>
    <p:extLst>
      <p:ext uri="{BB962C8B-B14F-4D97-AF65-F5344CB8AC3E}">
        <p14:creationId xmlns:p14="http://schemas.microsoft.com/office/powerpoint/2010/main" val="4059728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19597-8C47-976C-6FA3-959BB4C720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B06819B-B86C-B6A5-3EA9-77687ECDF45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0F237FE-B6A3-BCB6-9FDF-DB788508C0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5AB634-B7AC-5B94-D2F1-5F0C17477F8B}"/>
              </a:ext>
            </a:extLst>
          </p:cNvPr>
          <p:cNvSpPr>
            <a:spLocks noGrp="1"/>
          </p:cNvSpPr>
          <p:nvPr>
            <p:ph type="dt" sz="half" idx="10"/>
          </p:nvPr>
        </p:nvSpPr>
        <p:spPr/>
        <p:txBody>
          <a:bodyPr/>
          <a:lstStyle/>
          <a:p>
            <a:fld id="{28A01E57-FACE-4FC6-8B12-8CA7FFBE68A3}" type="datetimeFigureOut">
              <a:rPr lang="en-IN" smtClean="0"/>
              <a:t>04/06/22</a:t>
            </a:fld>
            <a:endParaRPr lang="en-IN"/>
          </a:p>
        </p:txBody>
      </p:sp>
      <p:sp>
        <p:nvSpPr>
          <p:cNvPr id="6" name="Footer Placeholder 5">
            <a:extLst>
              <a:ext uri="{FF2B5EF4-FFF2-40B4-BE49-F238E27FC236}">
                <a16:creationId xmlns:a16="http://schemas.microsoft.com/office/drawing/2014/main" id="{B462F1BE-25AC-DA3E-AE5F-E42FD9ECBC3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9AA512A-7447-1A93-3C35-214D23C5E939}"/>
              </a:ext>
            </a:extLst>
          </p:cNvPr>
          <p:cNvSpPr>
            <a:spLocks noGrp="1"/>
          </p:cNvSpPr>
          <p:nvPr>
            <p:ph type="sldNum" sz="quarter" idx="12"/>
          </p:nvPr>
        </p:nvSpPr>
        <p:spPr/>
        <p:txBody>
          <a:bodyPr/>
          <a:lstStyle/>
          <a:p>
            <a:fld id="{E80B2507-7B91-40F3-B5B1-0F0BF6656EFD}" type="slidenum">
              <a:rPr lang="en-IN" smtClean="0"/>
              <a:t>‹#›</a:t>
            </a:fld>
            <a:endParaRPr lang="en-IN"/>
          </a:p>
        </p:txBody>
      </p:sp>
    </p:spTree>
    <p:extLst>
      <p:ext uri="{BB962C8B-B14F-4D97-AF65-F5344CB8AC3E}">
        <p14:creationId xmlns:p14="http://schemas.microsoft.com/office/powerpoint/2010/main" val="2592337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51404-529C-FCF8-1AC0-24AEB76942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E03F596-DC88-10C2-1A3B-3AF7C8AC04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D14E4AC-0B41-496E-864F-D077BA2190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43AF87A-CC9C-54BB-266D-66ED60D71157}"/>
              </a:ext>
            </a:extLst>
          </p:cNvPr>
          <p:cNvSpPr>
            <a:spLocks noGrp="1"/>
          </p:cNvSpPr>
          <p:nvPr>
            <p:ph type="dt" sz="half" idx="10"/>
          </p:nvPr>
        </p:nvSpPr>
        <p:spPr/>
        <p:txBody>
          <a:bodyPr/>
          <a:lstStyle/>
          <a:p>
            <a:fld id="{28A01E57-FACE-4FC6-8B12-8CA7FFBE68A3}" type="datetimeFigureOut">
              <a:rPr lang="en-IN" smtClean="0"/>
              <a:t>04/06/22</a:t>
            </a:fld>
            <a:endParaRPr lang="en-IN"/>
          </a:p>
        </p:txBody>
      </p:sp>
      <p:sp>
        <p:nvSpPr>
          <p:cNvPr id="6" name="Footer Placeholder 5">
            <a:extLst>
              <a:ext uri="{FF2B5EF4-FFF2-40B4-BE49-F238E27FC236}">
                <a16:creationId xmlns:a16="http://schemas.microsoft.com/office/drawing/2014/main" id="{08E4336A-96FD-0426-00E6-52E23264CEE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2162F5-29F6-FCD3-8CC0-F35A7F2D6E80}"/>
              </a:ext>
            </a:extLst>
          </p:cNvPr>
          <p:cNvSpPr>
            <a:spLocks noGrp="1"/>
          </p:cNvSpPr>
          <p:nvPr>
            <p:ph type="sldNum" sz="quarter" idx="12"/>
          </p:nvPr>
        </p:nvSpPr>
        <p:spPr/>
        <p:txBody>
          <a:bodyPr/>
          <a:lstStyle/>
          <a:p>
            <a:fld id="{E80B2507-7B91-40F3-B5B1-0F0BF6656EFD}" type="slidenum">
              <a:rPr lang="en-IN" smtClean="0"/>
              <a:t>‹#›</a:t>
            </a:fld>
            <a:endParaRPr lang="en-IN"/>
          </a:p>
        </p:txBody>
      </p:sp>
    </p:spTree>
    <p:extLst>
      <p:ext uri="{BB962C8B-B14F-4D97-AF65-F5344CB8AC3E}">
        <p14:creationId xmlns:p14="http://schemas.microsoft.com/office/powerpoint/2010/main" val="4167335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74EAF5A-B659-48D1-7D4C-940E463645F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FCC75AF-E890-F5AD-357D-B89554502D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BF4F886-BDC4-099E-5820-B122AB0796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A01E57-FACE-4FC6-8B12-8CA7FFBE68A3}" type="datetimeFigureOut">
              <a:rPr lang="en-IN" smtClean="0"/>
              <a:t>04/06/22</a:t>
            </a:fld>
            <a:endParaRPr lang="en-IN"/>
          </a:p>
        </p:txBody>
      </p:sp>
      <p:sp>
        <p:nvSpPr>
          <p:cNvPr id="5" name="Footer Placeholder 4">
            <a:extLst>
              <a:ext uri="{FF2B5EF4-FFF2-40B4-BE49-F238E27FC236}">
                <a16:creationId xmlns:a16="http://schemas.microsoft.com/office/drawing/2014/main" id="{6039E584-FC52-81AB-CA31-E31541305F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1B09E3D8-292E-7D30-3BD5-53B846C8E2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0B2507-7B91-40F3-B5B1-0F0BF6656EFD}" type="slidenum">
              <a:rPr lang="en-IN" smtClean="0"/>
              <a:t>‹#›</a:t>
            </a:fld>
            <a:endParaRPr lang="en-IN"/>
          </a:p>
        </p:txBody>
      </p:sp>
    </p:spTree>
    <p:extLst>
      <p:ext uri="{BB962C8B-B14F-4D97-AF65-F5344CB8AC3E}">
        <p14:creationId xmlns:p14="http://schemas.microsoft.com/office/powerpoint/2010/main" val="1424285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FAE98B2-1C59-E20F-5F66-9000D8BE5227}"/>
              </a:ext>
            </a:extLst>
          </p:cNvPr>
          <p:cNvSpPr/>
          <p:nvPr/>
        </p:nvSpPr>
        <p:spPr>
          <a:xfrm>
            <a:off x="188258" y="279248"/>
            <a:ext cx="11815483" cy="4069467"/>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a:p>
        </p:txBody>
      </p:sp>
      <p:sp>
        <p:nvSpPr>
          <p:cNvPr id="6" name="TextBox 5">
            <a:extLst>
              <a:ext uri="{FF2B5EF4-FFF2-40B4-BE49-F238E27FC236}">
                <a16:creationId xmlns:a16="http://schemas.microsoft.com/office/drawing/2014/main" id="{15D0C438-09A5-B160-881F-07402F795444}"/>
              </a:ext>
            </a:extLst>
          </p:cNvPr>
          <p:cNvSpPr txBox="1"/>
          <p:nvPr/>
        </p:nvSpPr>
        <p:spPr>
          <a:xfrm>
            <a:off x="188258" y="5441639"/>
            <a:ext cx="1736235" cy="400110"/>
          </a:xfrm>
          <a:prstGeom prst="rect">
            <a:avLst/>
          </a:prstGeom>
          <a:noFill/>
        </p:spPr>
        <p:txBody>
          <a:bodyPr wrap="square" rtlCol="0">
            <a:spAutoFit/>
          </a:bodyPr>
          <a:lstStyle/>
          <a:p>
            <a:pPr algn="ctr"/>
            <a:r>
              <a:rPr lang="en-US" sz="2000" u="sng" dirty="0">
                <a:latin typeface="Century Gothic" panose="020B0502020202020204" pitchFamily="34" charset="0"/>
                <a:cs typeface="Times New Roman" panose="02020603050405020304" pitchFamily="18" charset="0"/>
              </a:rPr>
              <a:t>Team Juno</a:t>
            </a:r>
            <a:endParaRPr lang="en-IN" sz="800" u="sng" dirty="0">
              <a:latin typeface="Century Gothic" panose="020B0502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C25C4BC1-1A8B-A3C7-D27A-60A4E173EE1B}"/>
              </a:ext>
            </a:extLst>
          </p:cNvPr>
          <p:cNvSpPr txBox="1"/>
          <p:nvPr/>
        </p:nvSpPr>
        <p:spPr>
          <a:xfrm>
            <a:off x="270920" y="5755182"/>
            <a:ext cx="2132038" cy="892552"/>
          </a:xfrm>
          <a:prstGeom prst="rect">
            <a:avLst/>
          </a:prstGeom>
          <a:noFill/>
        </p:spPr>
        <p:txBody>
          <a:bodyPr wrap="square" rtlCol="0">
            <a:spAutoFit/>
          </a:bodyPr>
          <a:lstStyle/>
          <a:p>
            <a:r>
              <a:rPr lang="en-US" sz="1300" dirty="0">
                <a:latin typeface="Century Gothic" panose="020B0502020202020204" pitchFamily="34" charset="0"/>
                <a:cs typeface="Times New Roman" panose="02020603050405020304" pitchFamily="18" charset="0"/>
              </a:rPr>
              <a:t>Praveen Shahani</a:t>
            </a:r>
          </a:p>
          <a:p>
            <a:r>
              <a:rPr lang="en-US" sz="1300" dirty="0">
                <a:latin typeface="Century Gothic" panose="020B0502020202020204" pitchFamily="34" charset="0"/>
                <a:cs typeface="Times New Roman" panose="02020603050405020304" pitchFamily="18" charset="0"/>
              </a:rPr>
              <a:t>Gautam Prakriya</a:t>
            </a:r>
          </a:p>
          <a:p>
            <a:r>
              <a:rPr lang="en-US" sz="1300" dirty="0">
                <a:latin typeface="Century Gothic" panose="020B0502020202020204" pitchFamily="34" charset="0"/>
                <a:cs typeface="Times New Roman" panose="02020603050405020304" pitchFamily="18" charset="0"/>
              </a:rPr>
              <a:t>Michael Amoah Awuah</a:t>
            </a:r>
          </a:p>
          <a:p>
            <a:r>
              <a:rPr lang="en-US" sz="1300" dirty="0">
                <a:latin typeface="Century Gothic" panose="020B0502020202020204" pitchFamily="34" charset="0"/>
                <a:cs typeface="Times New Roman" panose="02020603050405020304" pitchFamily="18" charset="0"/>
              </a:rPr>
              <a:t>Moran Shechnick</a:t>
            </a:r>
            <a:endParaRPr lang="en-IN" sz="1300" dirty="0">
              <a:latin typeface="Century Gothic" panose="020B0502020202020204" pitchFamily="34" charset="0"/>
              <a:cs typeface="Times New Roman" panose="02020603050405020304" pitchFamily="18" charset="0"/>
            </a:endParaRPr>
          </a:p>
        </p:txBody>
      </p:sp>
      <p:pic>
        <p:nvPicPr>
          <p:cNvPr id="1030" name="Picture 6" descr="AMS :: Virtual Career Fair 2022">
            <a:extLst>
              <a:ext uri="{FF2B5EF4-FFF2-40B4-BE49-F238E27FC236}">
                <a16:creationId xmlns:a16="http://schemas.microsoft.com/office/drawing/2014/main" id="{8129805D-4AB1-DCD4-7E45-3BD41B8BC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0734" y="6240814"/>
            <a:ext cx="2253007" cy="2593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9844358-A29B-2BB5-C576-316B1E12D375}"/>
              </a:ext>
            </a:extLst>
          </p:cNvPr>
          <p:cNvSpPr txBox="1"/>
          <p:nvPr/>
        </p:nvSpPr>
        <p:spPr>
          <a:xfrm>
            <a:off x="10062898" y="6501540"/>
            <a:ext cx="2015271" cy="292388"/>
          </a:xfrm>
          <a:prstGeom prst="rect">
            <a:avLst/>
          </a:prstGeom>
          <a:noFill/>
        </p:spPr>
        <p:txBody>
          <a:bodyPr wrap="square" rtlCol="0">
            <a:spAutoFit/>
          </a:bodyPr>
          <a:lstStyle/>
          <a:p>
            <a:r>
              <a:rPr lang="en-US" sz="1300" dirty="0">
                <a:latin typeface="Century Gothic" panose="020B0502020202020204" pitchFamily="34" charset="0"/>
                <a:cs typeface="Times New Roman" panose="02020603050405020304" pitchFamily="18" charset="0"/>
              </a:rPr>
              <a:t>Spring 2022 Bootcamp</a:t>
            </a:r>
            <a:endParaRPr lang="en-IN" sz="1300" dirty="0">
              <a:latin typeface="Century Gothic" panose="020B050202020202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6170826C-BECB-5410-F64A-6D4382D13E26}"/>
              </a:ext>
            </a:extLst>
          </p:cNvPr>
          <p:cNvSpPr txBox="1"/>
          <p:nvPr/>
        </p:nvSpPr>
        <p:spPr>
          <a:xfrm>
            <a:off x="1686150" y="831033"/>
            <a:ext cx="8597245" cy="1569660"/>
          </a:xfrm>
          <a:prstGeom prst="rect">
            <a:avLst/>
          </a:prstGeom>
          <a:noFill/>
        </p:spPr>
        <p:txBody>
          <a:bodyPr wrap="square" rtlCol="0">
            <a:spAutoFit/>
          </a:bodyPr>
          <a:lstStyle/>
          <a:p>
            <a:pPr algn="ctr"/>
            <a:r>
              <a:rPr lang="en-US" sz="4800" b="1" dirty="0">
                <a:latin typeface="Century Gothic" panose="020B0502020202020204" pitchFamily="34" charset="0"/>
                <a:cs typeface="Times New Roman" panose="02020603050405020304" pitchFamily="18" charset="0"/>
              </a:rPr>
              <a:t>FORECASTING BROADWAY SALES</a:t>
            </a:r>
            <a:endParaRPr lang="en-IN" sz="2000" b="1" dirty="0">
              <a:latin typeface="Century Gothic" panose="020B050202020202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EEAE74D6-EEDA-7A29-5EDE-50BF509BE273}"/>
              </a:ext>
            </a:extLst>
          </p:cNvPr>
          <p:cNvSpPr txBox="1"/>
          <p:nvPr/>
        </p:nvSpPr>
        <p:spPr>
          <a:xfrm>
            <a:off x="980455" y="3016273"/>
            <a:ext cx="10435472" cy="400110"/>
          </a:xfrm>
          <a:prstGeom prst="rect">
            <a:avLst/>
          </a:prstGeom>
          <a:noFill/>
        </p:spPr>
        <p:txBody>
          <a:bodyPr wrap="square" rtlCol="0">
            <a:spAutoFit/>
          </a:bodyPr>
          <a:lstStyle/>
          <a:p>
            <a:pPr algn="ctr"/>
            <a:r>
              <a:rPr lang="en-US" sz="2000" dirty="0">
                <a:latin typeface="Century Gothic" panose="020B0502020202020204" pitchFamily="34" charset="0"/>
                <a:cs typeface="Times New Roman" panose="02020603050405020304" pitchFamily="18" charset="0"/>
              </a:rPr>
              <a:t>Predicting future sales of Broadway tickets</a:t>
            </a:r>
            <a:endParaRPr lang="en-IN" sz="1400" dirty="0">
              <a:latin typeface="Century Gothic" panose="020B0502020202020204" pitchFamily="34" charset="0"/>
              <a:cs typeface="Times New Roman" panose="02020603050405020304" pitchFamily="18" charset="0"/>
            </a:endParaRPr>
          </a:p>
        </p:txBody>
      </p:sp>
    </p:spTree>
    <p:extLst>
      <p:ext uri="{BB962C8B-B14F-4D97-AF65-F5344CB8AC3E}">
        <p14:creationId xmlns:p14="http://schemas.microsoft.com/office/powerpoint/2010/main" val="2987611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9" name="Straight Connector 128">
            <a:extLst>
              <a:ext uri="{FF2B5EF4-FFF2-40B4-BE49-F238E27FC236}">
                <a16:creationId xmlns:a16="http://schemas.microsoft.com/office/drawing/2014/main" id="{A1D70DCA-AF91-5947-A605-C9C3A1788E9B}"/>
              </a:ext>
            </a:extLst>
          </p:cNvPr>
          <p:cNvCxnSpPr>
            <a:cxnSpLocks/>
          </p:cNvCxnSpPr>
          <p:nvPr/>
        </p:nvCxnSpPr>
        <p:spPr>
          <a:xfrm>
            <a:off x="2079675" y="5098433"/>
            <a:ext cx="1149" cy="200558"/>
          </a:xfrm>
          <a:prstGeom prst="line">
            <a:avLst/>
          </a:prstGeom>
          <a:ln w="1905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40BD996-5735-E04C-B30A-D1B623CC80DA}"/>
              </a:ext>
            </a:extLst>
          </p:cNvPr>
          <p:cNvCxnSpPr>
            <a:cxnSpLocks/>
            <a:endCxn id="14" idx="8"/>
          </p:cNvCxnSpPr>
          <p:nvPr/>
        </p:nvCxnSpPr>
        <p:spPr>
          <a:xfrm>
            <a:off x="4292777" y="4566251"/>
            <a:ext cx="1" cy="453843"/>
          </a:xfrm>
          <a:prstGeom prst="line">
            <a:avLst/>
          </a:prstGeom>
          <a:ln w="1905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1771045-ACA3-3B4C-878F-B0877BFD326F}"/>
              </a:ext>
            </a:extLst>
          </p:cNvPr>
          <p:cNvCxnSpPr>
            <a:cxnSpLocks/>
          </p:cNvCxnSpPr>
          <p:nvPr/>
        </p:nvCxnSpPr>
        <p:spPr>
          <a:xfrm>
            <a:off x="6308555" y="3680703"/>
            <a:ext cx="0" cy="716157"/>
          </a:xfrm>
          <a:prstGeom prst="line">
            <a:avLst/>
          </a:prstGeom>
          <a:ln w="1905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CCE2355B-EA71-DE46-A0BD-3CC9F6565B15}"/>
              </a:ext>
            </a:extLst>
          </p:cNvPr>
          <p:cNvCxnSpPr>
            <a:cxnSpLocks/>
            <a:endCxn id="16" idx="8"/>
          </p:cNvCxnSpPr>
          <p:nvPr/>
        </p:nvCxnSpPr>
        <p:spPr>
          <a:xfrm flipH="1">
            <a:off x="8454247" y="2666590"/>
            <a:ext cx="10504" cy="850493"/>
          </a:xfrm>
          <a:prstGeom prst="line">
            <a:avLst/>
          </a:prstGeom>
          <a:ln w="1905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7" name="Freeform 6">
            <a:extLst>
              <a:ext uri="{FF2B5EF4-FFF2-40B4-BE49-F238E27FC236}">
                <a16:creationId xmlns:a16="http://schemas.microsoft.com/office/drawing/2014/main" id="{B48A0EA4-E074-3042-8E12-AFB03C7F4964}"/>
              </a:ext>
            </a:extLst>
          </p:cNvPr>
          <p:cNvSpPr/>
          <p:nvPr/>
        </p:nvSpPr>
        <p:spPr>
          <a:xfrm>
            <a:off x="10129739" y="1143482"/>
            <a:ext cx="1197051" cy="3405267"/>
          </a:xfrm>
          <a:custGeom>
            <a:avLst/>
            <a:gdLst>
              <a:gd name="connsiteX0" fmla="*/ 598476 w 1197051"/>
              <a:gd name="connsiteY0" fmla="*/ 0 h 3405267"/>
              <a:gd name="connsiteX1" fmla="*/ 314867 w 1197051"/>
              <a:gd name="connsiteY1" fmla="*/ 0 h 3405267"/>
              <a:gd name="connsiteX2" fmla="*/ 314867 w 1197051"/>
              <a:gd name="connsiteY2" fmla="*/ 203018 h 3405267"/>
              <a:gd name="connsiteX3" fmla="*/ 0 w 1197051"/>
              <a:gd name="connsiteY3" fmla="*/ 1702534 h 3405267"/>
              <a:gd name="connsiteX4" fmla="*/ 314867 w 1197051"/>
              <a:gd name="connsiteY4" fmla="*/ 3202150 h 3405267"/>
              <a:gd name="connsiteX5" fmla="*/ 314867 w 1197051"/>
              <a:gd name="connsiteY5" fmla="*/ 3405267 h 3405267"/>
              <a:gd name="connsiteX6" fmla="*/ 598476 w 1197051"/>
              <a:gd name="connsiteY6" fmla="*/ 3405267 h 3405267"/>
              <a:gd name="connsiteX7" fmla="*/ 1197051 w 1197051"/>
              <a:gd name="connsiteY7" fmla="*/ 1702634 h 3405267"/>
              <a:gd name="connsiteX8" fmla="*/ 598476 w 1197051"/>
              <a:gd name="connsiteY8" fmla="*/ 0 h 340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7051" h="3405267">
                <a:moveTo>
                  <a:pt x="598476" y="0"/>
                </a:moveTo>
                <a:lnTo>
                  <a:pt x="314867" y="0"/>
                </a:lnTo>
                <a:lnTo>
                  <a:pt x="314867" y="203018"/>
                </a:lnTo>
                <a:cubicBezTo>
                  <a:pt x="127425" y="490518"/>
                  <a:pt x="0" y="1054235"/>
                  <a:pt x="0" y="1702534"/>
                </a:cubicBezTo>
                <a:cubicBezTo>
                  <a:pt x="0" y="2350833"/>
                  <a:pt x="127425" y="2914649"/>
                  <a:pt x="314867" y="3202150"/>
                </a:cubicBezTo>
                <a:lnTo>
                  <a:pt x="314867" y="3405267"/>
                </a:lnTo>
                <a:lnTo>
                  <a:pt x="598476" y="3405267"/>
                </a:lnTo>
                <a:cubicBezTo>
                  <a:pt x="929021" y="3405267"/>
                  <a:pt x="1197051" y="2643027"/>
                  <a:pt x="1197051" y="1702634"/>
                </a:cubicBezTo>
                <a:cubicBezTo>
                  <a:pt x="1197051" y="762241"/>
                  <a:pt x="929021" y="0"/>
                  <a:pt x="598476" y="0"/>
                </a:cubicBezTo>
                <a:close/>
              </a:path>
            </a:pathLst>
          </a:custGeom>
          <a:solidFill>
            <a:schemeClr val="accent1">
              <a:lumMod val="75000"/>
            </a:schemeClr>
          </a:solidFill>
          <a:ln w="9982" cap="flat">
            <a:noFill/>
            <a:prstDash val="solid"/>
            <a:miter/>
          </a:ln>
        </p:spPr>
        <p:txBody>
          <a:bodyPr rtlCol="0" anchor="ctr"/>
          <a:lstStyle/>
          <a:p>
            <a:endParaRPr lang="en-US"/>
          </a:p>
        </p:txBody>
      </p:sp>
      <p:sp>
        <p:nvSpPr>
          <p:cNvPr id="8" name="Freeform 7">
            <a:extLst>
              <a:ext uri="{FF2B5EF4-FFF2-40B4-BE49-F238E27FC236}">
                <a16:creationId xmlns:a16="http://schemas.microsoft.com/office/drawing/2014/main" id="{A83E740E-9EB4-9D45-89F3-35A41BE5469A}"/>
              </a:ext>
            </a:extLst>
          </p:cNvPr>
          <p:cNvSpPr/>
          <p:nvPr/>
        </p:nvSpPr>
        <p:spPr>
          <a:xfrm>
            <a:off x="9846130" y="1143482"/>
            <a:ext cx="1196951" cy="3405067"/>
          </a:xfrm>
          <a:custGeom>
            <a:avLst/>
            <a:gdLst>
              <a:gd name="connsiteX0" fmla="*/ 1196952 w 1196951"/>
              <a:gd name="connsiteY0" fmla="*/ 1702534 h 3405067"/>
              <a:gd name="connsiteX1" fmla="*/ 598476 w 1196951"/>
              <a:gd name="connsiteY1" fmla="*/ 3405068 h 3405067"/>
              <a:gd name="connsiteX2" fmla="*/ 0 w 1196951"/>
              <a:gd name="connsiteY2" fmla="*/ 1702534 h 3405067"/>
              <a:gd name="connsiteX3" fmla="*/ 598476 w 1196951"/>
              <a:gd name="connsiteY3" fmla="*/ 0 h 3405067"/>
              <a:gd name="connsiteX4" fmla="*/ 1196952 w 1196951"/>
              <a:gd name="connsiteY4" fmla="*/ 1702534 h 3405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6951" h="3405067">
                <a:moveTo>
                  <a:pt x="1196952" y="1702534"/>
                </a:moveTo>
                <a:cubicBezTo>
                  <a:pt x="1196952" y="2642817"/>
                  <a:pt x="929005" y="3405068"/>
                  <a:pt x="598476" y="3405068"/>
                </a:cubicBezTo>
                <a:cubicBezTo>
                  <a:pt x="267947" y="3405068"/>
                  <a:pt x="0" y="2642818"/>
                  <a:pt x="0" y="1702534"/>
                </a:cubicBezTo>
                <a:cubicBezTo>
                  <a:pt x="0" y="762250"/>
                  <a:pt x="267947" y="0"/>
                  <a:pt x="598476" y="0"/>
                </a:cubicBezTo>
                <a:cubicBezTo>
                  <a:pt x="929005" y="0"/>
                  <a:pt x="1196952" y="762250"/>
                  <a:pt x="1196952" y="1702534"/>
                </a:cubicBezTo>
                <a:close/>
              </a:path>
            </a:pathLst>
          </a:custGeom>
          <a:solidFill>
            <a:schemeClr val="bg1"/>
          </a:solidFill>
          <a:ln w="9982"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063DF1DF-B247-BF4A-86EB-488C424A61A0}"/>
              </a:ext>
            </a:extLst>
          </p:cNvPr>
          <p:cNvSpPr/>
          <p:nvPr/>
        </p:nvSpPr>
        <p:spPr>
          <a:xfrm>
            <a:off x="9919029" y="1486904"/>
            <a:ext cx="955484" cy="2718222"/>
          </a:xfrm>
          <a:custGeom>
            <a:avLst/>
            <a:gdLst>
              <a:gd name="connsiteX0" fmla="*/ 955484 w 955484"/>
              <a:gd name="connsiteY0" fmla="*/ 1359111 h 2718222"/>
              <a:gd name="connsiteX1" fmla="*/ 477742 w 955484"/>
              <a:gd name="connsiteY1" fmla="*/ 2718222 h 2718222"/>
              <a:gd name="connsiteX2" fmla="*/ -1 w 955484"/>
              <a:gd name="connsiteY2" fmla="*/ 1359111 h 2718222"/>
              <a:gd name="connsiteX3" fmla="*/ 477742 w 955484"/>
              <a:gd name="connsiteY3" fmla="*/ 0 h 2718222"/>
              <a:gd name="connsiteX4" fmla="*/ 955484 w 955484"/>
              <a:gd name="connsiteY4" fmla="*/ 1359111 h 2718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484" h="2718222">
                <a:moveTo>
                  <a:pt x="955484" y="1359111"/>
                </a:moveTo>
                <a:cubicBezTo>
                  <a:pt x="955484" y="2109728"/>
                  <a:pt x="741592" y="2718222"/>
                  <a:pt x="477742" y="2718222"/>
                </a:cubicBezTo>
                <a:cubicBezTo>
                  <a:pt x="213892" y="2718222"/>
                  <a:pt x="-1" y="2109727"/>
                  <a:pt x="-1" y="1359111"/>
                </a:cubicBezTo>
                <a:cubicBezTo>
                  <a:pt x="-1" y="608495"/>
                  <a:pt x="213892" y="0"/>
                  <a:pt x="477742" y="0"/>
                </a:cubicBezTo>
                <a:cubicBezTo>
                  <a:pt x="741592" y="0"/>
                  <a:pt x="955484" y="608495"/>
                  <a:pt x="955484" y="1359111"/>
                </a:cubicBezTo>
                <a:close/>
              </a:path>
            </a:pathLst>
          </a:custGeom>
          <a:solidFill>
            <a:schemeClr val="accent1"/>
          </a:solidFill>
          <a:ln w="9982"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A397E075-1C02-7E4B-BFFD-E830F4D98A90}"/>
              </a:ext>
            </a:extLst>
          </p:cNvPr>
          <p:cNvSpPr/>
          <p:nvPr/>
        </p:nvSpPr>
        <p:spPr>
          <a:xfrm>
            <a:off x="10003912" y="1878660"/>
            <a:ext cx="680163" cy="1934810"/>
          </a:xfrm>
          <a:custGeom>
            <a:avLst/>
            <a:gdLst>
              <a:gd name="connsiteX0" fmla="*/ 680163 w 680163"/>
              <a:gd name="connsiteY0" fmla="*/ 967356 h 1934810"/>
              <a:gd name="connsiteX1" fmla="*/ 340631 w 680163"/>
              <a:gd name="connsiteY1" fmla="*/ 1934811 h 1934810"/>
              <a:gd name="connsiteX2" fmla="*/ 0 w 680163"/>
              <a:gd name="connsiteY2" fmla="*/ 967356 h 1934810"/>
              <a:gd name="connsiteX3" fmla="*/ 340132 w 680163"/>
              <a:gd name="connsiteY3" fmla="*/ 0 h 1934810"/>
              <a:gd name="connsiteX4" fmla="*/ 680163 w 680163"/>
              <a:gd name="connsiteY4" fmla="*/ 967356 h 1934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163" h="1934810">
                <a:moveTo>
                  <a:pt x="680163" y="967356"/>
                </a:moveTo>
                <a:cubicBezTo>
                  <a:pt x="680163" y="1501713"/>
                  <a:pt x="527973" y="1934811"/>
                  <a:pt x="340631" y="1934811"/>
                </a:cubicBezTo>
                <a:cubicBezTo>
                  <a:pt x="153289" y="1934811"/>
                  <a:pt x="0" y="1501713"/>
                  <a:pt x="0" y="967356"/>
                </a:cubicBezTo>
                <a:cubicBezTo>
                  <a:pt x="0" y="432998"/>
                  <a:pt x="152190" y="0"/>
                  <a:pt x="340132" y="0"/>
                </a:cubicBezTo>
                <a:cubicBezTo>
                  <a:pt x="528073" y="0"/>
                  <a:pt x="680163" y="433198"/>
                  <a:pt x="680163" y="967356"/>
                </a:cubicBezTo>
                <a:close/>
              </a:path>
            </a:pathLst>
          </a:custGeom>
          <a:solidFill>
            <a:schemeClr val="bg1"/>
          </a:solidFill>
          <a:ln w="9982"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AEEF718A-D5D0-D34A-A925-0F115228EAF8}"/>
              </a:ext>
            </a:extLst>
          </p:cNvPr>
          <p:cNvSpPr/>
          <p:nvPr/>
        </p:nvSpPr>
        <p:spPr>
          <a:xfrm>
            <a:off x="10087697" y="2206904"/>
            <a:ext cx="449081" cy="1278223"/>
          </a:xfrm>
          <a:custGeom>
            <a:avLst/>
            <a:gdLst>
              <a:gd name="connsiteX0" fmla="*/ 449081 w 449081"/>
              <a:gd name="connsiteY0" fmla="*/ 639112 h 1278223"/>
              <a:gd name="connsiteX1" fmla="*/ 224491 w 449081"/>
              <a:gd name="connsiteY1" fmla="*/ 1278224 h 1278223"/>
              <a:gd name="connsiteX2" fmla="*/ 0 w 449081"/>
              <a:gd name="connsiteY2" fmla="*/ 639112 h 1278223"/>
              <a:gd name="connsiteX3" fmla="*/ 224491 w 449081"/>
              <a:gd name="connsiteY3" fmla="*/ 0 h 1278223"/>
              <a:gd name="connsiteX4" fmla="*/ 449081 w 449081"/>
              <a:gd name="connsiteY4" fmla="*/ 639112 h 1278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081" h="1278223">
                <a:moveTo>
                  <a:pt x="449081" y="639112"/>
                </a:moveTo>
                <a:cubicBezTo>
                  <a:pt x="449081" y="991922"/>
                  <a:pt x="348520" y="1278224"/>
                  <a:pt x="224491" y="1278224"/>
                </a:cubicBezTo>
                <a:cubicBezTo>
                  <a:pt x="100462" y="1278224"/>
                  <a:pt x="0" y="992221"/>
                  <a:pt x="0" y="639112"/>
                </a:cubicBezTo>
                <a:cubicBezTo>
                  <a:pt x="0" y="286003"/>
                  <a:pt x="100561" y="0"/>
                  <a:pt x="224491" y="0"/>
                </a:cubicBezTo>
                <a:cubicBezTo>
                  <a:pt x="348420" y="0"/>
                  <a:pt x="449081" y="286402"/>
                  <a:pt x="449081" y="639112"/>
                </a:cubicBezTo>
                <a:close/>
              </a:path>
            </a:pathLst>
          </a:custGeom>
          <a:solidFill>
            <a:schemeClr val="accent1"/>
          </a:solidFill>
          <a:ln w="9982" cap="flat">
            <a:noFill/>
            <a:prstDash val="solid"/>
            <a:miter/>
          </a:ln>
        </p:spPr>
        <p:txBody>
          <a:bodyPr rtlCol="0" anchor="ctr"/>
          <a:lstStyle/>
          <a:p>
            <a:endParaRPr lang="en-US"/>
          </a:p>
        </p:txBody>
      </p:sp>
      <p:sp>
        <p:nvSpPr>
          <p:cNvPr id="12" name="Freeform 11">
            <a:extLst>
              <a:ext uri="{FF2B5EF4-FFF2-40B4-BE49-F238E27FC236}">
                <a16:creationId xmlns:a16="http://schemas.microsoft.com/office/drawing/2014/main" id="{1568311A-7A05-7B42-8FE1-17D4869EEA3D}"/>
              </a:ext>
            </a:extLst>
          </p:cNvPr>
          <p:cNvSpPr/>
          <p:nvPr/>
        </p:nvSpPr>
        <p:spPr>
          <a:xfrm>
            <a:off x="10180669" y="2560013"/>
            <a:ext cx="201222" cy="572104"/>
          </a:xfrm>
          <a:custGeom>
            <a:avLst/>
            <a:gdLst>
              <a:gd name="connsiteX0" fmla="*/ 201223 w 201222"/>
              <a:gd name="connsiteY0" fmla="*/ 286003 h 572104"/>
              <a:gd name="connsiteX1" fmla="*/ 100661 w 201222"/>
              <a:gd name="connsiteY1" fmla="*/ 572105 h 572104"/>
              <a:gd name="connsiteX2" fmla="*/ 0 w 201222"/>
              <a:gd name="connsiteY2" fmla="*/ 286003 h 572104"/>
              <a:gd name="connsiteX3" fmla="*/ 100661 w 201222"/>
              <a:gd name="connsiteY3" fmla="*/ 0 h 572104"/>
              <a:gd name="connsiteX4" fmla="*/ 201223 w 201222"/>
              <a:gd name="connsiteY4" fmla="*/ 286003 h 572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22" h="572104">
                <a:moveTo>
                  <a:pt x="201223" y="286003"/>
                </a:moveTo>
                <a:cubicBezTo>
                  <a:pt x="201223" y="444083"/>
                  <a:pt x="156184" y="572105"/>
                  <a:pt x="100661" y="572105"/>
                </a:cubicBezTo>
                <a:cubicBezTo>
                  <a:pt x="45137" y="572105"/>
                  <a:pt x="0" y="444083"/>
                  <a:pt x="0" y="286003"/>
                </a:cubicBezTo>
                <a:cubicBezTo>
                  <a:pt x="0" y="127922"/>
                  <a:pt x="45037" y="0"/>
                  <a:pt x="100661" y="0"/>
                </a:cubicBezTo>
                <a:cubicBezTo>
                  <a:pt x="156284" y="0"/>
                  <a:pt x="201223" y="128022"/>
                  <a:pt x="201223" y="286003"/>
                </a:cubicBezTo>
                <a:close/>
              </a:path>
            </a:pathLst>
          </a:custGeom>
          <a:solidFill>
            <a:schemeClr val="bg1"/>
          </a:solidFill>
          <a:ln w="9982" cap="flat">
            <a:noFill/>
            <a:prstDash val="solid"/>
            <a:miter/>
          </a:ln>
        </p:spPr>
        <p:txBody>
          <a:bodyPr rtlCol="0" anchor="ctr"/>
          <a:lstStyle/>
          <a:p>
            <a:endParaRPr lang="en-US"/>
          </a:p>
        </p:txBody>
      </p:sp>
      <p:sp>
        <p:nvSpPr>
          <p:cNvPr id="13" name="Freeform 12">
            <a:extLst>
              <a:ext uri="{FF2B5EF4-FFF2-40B4-BE49-F238E27FC236}">
                <a16:creationId xmlns:a16="http://schemas.microsoft.com/office/drawing/2014/main" id="{208FC70C-C797-B04C-A843-4B80CB48710B}"/>
              </a:ext>
            </a:extLst>
          </p:cNvPr>
          <p:cNvSpPr/>
          <p:nvPr/>
        </p:nvSpPr>
        <p:spPr>
          <a:xfrm>
            <a:off x="1598488" y="5277736"/>
            <a:ext cx="964871" cy="964859"/>
          </a:xfrm>
          <a:custGeom>
            <a:avLst/>
            <a:gdLst>
              <a:gd name="connsiteX0" fmla="*/ 482535 w 964871"/>
              <a:gd name="connsiteY0" fmla="*/ 0 h 964859"/>
              <a:gd name="connsiteX1" fmla="*/ 0 w 964871"/>
              <a:gd name="connsiteY1" fmla="*/ 482330 h 964859"/>
              <a:gd name="connsiteX2" fmla="*/ 482336 w 964871"/>
              <a:gd name="connsiteY2" fmla="*/ 964859 h 964859"/>
              <a:gd name="connsiteX3" fmla="*/ 964871 w 964871"/>
              <a:gd name="connsiteY3" fmla="*/ 482529 h 964859"/>
              <a:gd name="connsiteX4" fmla="*/ 964871 w 964871"/>
              <a:gd name="connsiteY4" fmla="*/ 482430 h 964859"/>
              <a:gd name="connsiteX5" fmla="*/ 482535 w 964871"/>
              <a:gd name="connsiteY5" fmla="*/ 0 h 964859"/>
              <a:gd name="connsiteX6" fmla="*/ 482535 w 964871"/>
              <a:gd name="connsiteY6" fmla="*/ 914828 h 964859"/>
              <a:gd name="connsiteX7" fmla="*/ 49931 w 964871"/>
              <a:gd name="connsiteY7" fmla="*/ 482430 h 964859"/>
              <a:gd name="connsiteX8" fmla="*/ 482336 w 964871"/>
              <a:gd name="connsiteY8" fmla="*/ 49831 h 964859"/>
              <a:gd name="connsiteX9" fmla="*/ 914940 w 964871"/>
              <a:gd name="connsiteY9" fmla="*/ 482230 h 964859"/>
              <a:gd name="connsiteX10" fmla="*/ 914940 w 964871"/>
              <a:gd name="connsiteY10" fmla="*/ 482430 h 964859"/>
              <a:gd name="connsiteX11" fmla="*/ 482535 w 964871"/>
              <a:gd name="connsiteY11" fmla="*/ 915028 h 96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4871" h="964859">
                <a:moveTo>
                  <a:pt x="482535" y="0"/>
                </a:moveTo>
                <a:cubicBezTo>
                  <a:pt x="216093" y="-60"/>
                  <a:pt x="55" y="215890"/>
                  <a:pt x="0" y="482330"/>
                </a:cubicBezTo>
                <a:cubicBezTo>
                  <a:pt x="-55" y="748769"/>
                  <a:pt x="215894" y="964799"/>
                  <a:pt x="482336" y="964859"/>
                </a:cubicBezTo>
                <a:cubicBezTo>
                  <a:pt x="748779" y="964919"/>
                  <a:pt x="964811" y="748969"/>
                  <a:pt x="964871" y="482529"/>
                </a:cubicBezTo>
                <a:cubicBezTo>
                  <a:pt x="964871" y="482499"/>
                  <a:pt x="964871" y="482459"/>
                  <a:pt x="964871" y="482430"/>
                </a:cubicBezTo>
                <a:cubicBezTo>
                  <a:pt x="964871" y="216030"/>
                  <a:pt x="748939" y="60"/>
                  <a:pt x="482535" y="0"/>
                </a:cubicBezTo>
                <a:close/>
                <a:moveTo>
                  <a:pt x="482535" y="914828"/>
                </a:moveTo>
                <a:cubicBezTo>
                  <a:pt x="243669" y="914889"/>
                  <a:pt x="49986" y="721288"/>
                  <a:pt x="49931" y="482430"/>
                </a:cubicBezTo>
                <a:cubicBezTo>
                  <a:pt x="49876" y="243571"/>
                  <a:pt x="243470" y="49891"/>
                  <a:pt x="482336" y="49831"/>
                </a:cubicBezTo>
                <a:cubicBezTo>
                  <a:pt x="721197" y="49771"/>
                  <a:pt x="914880" y="243372"/>
                  <a:pt x="914940" y="482230"/>
                </a:cubicBezTo>
                <a:cubicBezTo>
                  <a:pt x="914940" y="482300"/>
                  <a:pt x="914940" y="482360"/>
                  <a:pt x="914940" y="482430"/>
                </a:cubicBezTo>
                <a:cubicBezTo>
                  <a:pt x="914770" y="721198"/>
                  <a:pt x="721307" y="914749"/>
                  <a:pt x="482535" y="915028"/>
                </a:cubicBezTo>
                <a:close/>
              </a:path>
            </a:pathLst>
          </a:custGeom>
          <a:solidFill>
            <a:schemeClr val="accent1"/>
          </a:solidFill>
          <a:ln w="9982" cap="flat">
            <a:noFill/>
            <a:prstDash val="solid"/>
            <a:miter/>
          </a:ln>
          <a:effectLst>
            <a:outerShdw blurRad="127000" dist="38100" dir="2700000" algn="tl" rotWithShape="0">
              <a:prstClr val="black">
                <a:alpha val="23000"/>
              </a:prstClr>
            </a:outerShdw>
          </a:effectLst>
        </p:spPr>
        <p:txBody>
          <a:bodyPr rtlCol="0" anchor="ctr"/>
          <a:lstStyle/>
          <a:p>
            <a:endParaRPr lang="en-US"/>
          </a:p>
        </p:txBody>
      </p:sp>
      <p:sp>
        <p:nvSpPr>
          <p:cNvPr id="14" name="Freeform 13">
            <a:extLst>
              <a:ext uri="{FF2B5EF4-FFF2-40B4-BE49-F238E27FC236}">
                <a16:creationId xmlns:a16="http://schemas.microsoft.com/office/drawing/2014/main" id="{8E93A6CB-7AE8-D54B-BFC6-9D51A6EF3C64}"/>
              </a:ext>
            </a:extLst>
          </p:cNvPr>
          <p:cNvSpPr/>
          <p:nvPr/>
        </p:nvSpPr>
        <p:spPr>
          <a:xfrm>
            <a:off x="3810342" y="4970263"/>
            <a:ext cx="964871" cy="964858"/>
          </a:xfrm>
          <a:custGeom>
            <a:avLst/>
            <a:gdLst>
              <a:gd name="connsiteX0" fmla="*/ 482436 w 964871"/>
              <a:gd name="connsiteY0" fmla="*/ 0 h 964858"/>
              <a:gd name="connsiteX1" fmla="*/ 0 w 964871"/>
              <a:gd name="connsiteY1" fmla="*/ 482430 h 964858"/>
              <a:gd name="connsiteX2" fmla="*/ 482436 w 964871"/>
              <a:gd name="connsiteY2" fmla="*/ 964859 h 964858"/>
              <a:gd name="connsiteX3" fmla="*/ 964871 w 964871"/>
              <a:gd name="connsiteY3" fmla="*/ 482430 h 964858"/>
              <a:gd name="connsiteX4" fmla="*/ 482635 w 964871"/>
              <a:gd name="connsiteY4" fmla="*/ 0 h 964858"/>
              <a:gd name="connsiteX5" fmla="*/ 482436 w 964871"/>
              <a:gd name="connsiteY5" fmla="*/ 0 h 964858"/>
              <a:gd name="connsiteX6" fmla="*/ 482436 w 964871"/>
              <a:gd name="connsiteY6" fmla="*/ 914829 h 964858"/>
              <a:gd name="connsiteX7" fmla="*/ 49931 w 964871"/>
              <a:gd name="connsiteY7" fmla="*/ 482330 h 964858"/>
              <a:gd name="connsiteX8" fmla="*/ 482436 w 964871"/>
              <a:gd name="connsiteY8" fmla="*/ 49831 h 964858"/>
              <a:gd name="connsiteX9" fmla="*/ 914940 w 964871"/>
              <a:gd name="connsiteY9" fmla="*/ 482330 h 964858"/>
              <a:gd name="connsiteX10" fmla="*/ 914940 w 964871"/>
              <a:gd name="connsiteY10" fmla="*/ 482430 h 964858"/>
              <a:gd name="connsiteX11" fmla="*/ 482436 w 964871"/>
              <a:gd name="connsiteY11" fmla="*/ 914829 h 96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4871" h="964858">
                <a:moveTo>
                  <a:pt x="482436" y="0"/>
                </a:moveTo>
                <a:cubicBezTo>
                  <a:pt x="215993" y="0"/>
                  <a:pt x="0" y="215990"/>
                  <a:pt x="0" y="482430"/>
                </a:cubicBezTo>
                <a:cubicBezTo>
                  <a:pt x="0" y="748869"/>
                  <a:pt x="215993" y="964859"/>
                  <a:pt x="482436" y="964859"/>
                </a:cubicBezTo>
                <a:cubicBezTo>
                  <a:pt x="748879" y="964859"/>
                  <a:pt x="964871" y="748869"/>
                  <a:pt x="964871" y="482430"/>
                </a:cubicBezTo>
                <a:cubicBezTo>
                  <a:pt x="964931" y="216050"/>
                  <a:pt x="749019" y="60"/>
                  <a:pt x="482635" y="0"/>
                </a:cubicBezTo>
                <a:cubicBezTo>
                  <a:pt x="482565" y="0"/>
                  <a:pt x="482506" y="0"/>
                  <a:pt x="482436" y="0"/>
                </a:cubicBezTo>
                <a:close/>
                <a:moveTo>
                  <a:pt x="482436" y="914829"/>
                </a:moveTo>
                <a:cubicBezTo>
                  <a:pt x="243575" y="914829"/>
                  <a:pt x="49931" y="721188"/>
                  <a:pt x="49931" y="482330"/>
                </a:cubicBezTo>
                <a:cubicBezTo>
                  <a:pt x="49931" y="243472"/>
                  <a:pt x="243575" y="49831"/>
                  <a:pt x="482436" y="49831"/>
                </a:cubicBezTo>
                <a:cubicBezTo>
                  <a:pt x="721297" y="49831"/>
                  <a:pt x="914940" y="243472"/>
                  <a:pt x="914940" y="482330"/>
                </a:cubicBezTo>
                <a:cubicBezTo>
                  <a:pt x="914940" y="482360"/>
                  <a:pt x="914940" y="482400"/>
                  <a:pt x="914940" y="482430"/>
                </a:cubicBezTo>
                <a:cubicBezTo>
                  <a:pt x="914720" y="721188"/>
                  <a:pt x="721197" y="914659"/>
                  <a:pt x="482436" y="914829"/>
                </a:cubicBezTo>
                <a:close/>
              </a:path>
            </a:pathLst>
          </a:custGeom>
          <a:solidFill>
            <a:schemeClr val="accent1">
              <a:lumMod val="75000"/>
            </a:schemeClr>
          </a:solidFill>
          <a:ln w="9982" cap="flat">
            <a:noFill/>
            <a:prstDash val="solid"/>
            <a:miter/>
          </a:ln>
          <a:effectLst>
            <a:outerShdw blurRad="127000" dist="38100" dir="2700000" algn="tl" rotWithShape="0">
              <a:prstClr val="black">
                <a:alpha val="23000"/>
              </a:prstClr>
            </a:outerShdw>
          </a:effectLst>
        </p:spPr>
        <p:txBody>
          <a:bodyPr rtlCol="0" anchor="ctr"/>
          <a:lstStyle/>
          <a:p>
            <a:endParaRPr lang="en-US"/>
          </a:p>
        </p:txBody>
      </p:sp>
      <p:sp>
        <p:nvSpPr>
          <p:cNvPr id="15" name="Freeform 14">
            <a:extLst>
              <a:ext uri="{FF2B5EF4-FFF2-40B4-BE49-F238E27FC236}">
                <a16:creationId xmlns:a16="http://schemas.microsoft.com/office/drawing/2014/main" id="{30543779-636B-3647-8D5E-0346439D2B63}"/>
              </a:ext>
            </a:extLst>
          </p:cNvPr>
          <p:cNvSpPr/>
          <p:nvPr/>
        </p:nvSpPr>
        <p:spPr>
          <a:xfrm>
            <a:off x="5867209" y="4396860"/>
            <a:ext cx="964871" cy="964858"/>
          </a:xfrm>
          <a:custGeom>
            <a:avLst/>
            <a:gdLst>
              <a:gd name="connsiteX0" fmla="*/ 482436 w 964871"/>
              <a:gd name="connsiteY0" fmla="*/ 0 h 964858"/>
              <a:gd name="connsiteX1" fmla="*/ 0 w 964871"/>
              <a:gd name="connsiteY1" fmla="*/ 482430 h 964858"/>
              <a:gd name="connsiteX2" fmla="*/ 482436 w 964871"/>
              <a:gd name="connsiteY2" fmla="*/ 964859 h 964858"/>
              <a:gd name="connsiteX3" fmla="*/ 964871 w 964871"/>
              <a:gd name="connsiteY3" fmla="*/ 482430 h 964858"/>
              <a:gd name="connsiteX4" fmla="*/ 964871 w 964871"/>
              <a:gd name="connsiteY4" fmla="*/ 482330 h 964858"/>
              <a:gd name="connsiteX5" fmla="*/ 482536 w 964871"/>
              <a:gd name="connsiteY5" fmla="*/ 0 h 964858"/>
              <a:gd name="connsiteX6" fmla="*/ 482436 w 964871"/>
              <a:gd name="connsiteY6" fmla="*/ 0 h 964858"/>
              <a:gd name="connsiteX7" fmla="*/ 482436 w 964871"/>
              <a:gd name="connsiteY7" fmla="*/ 914828 h 964858"/>
              <a:gd name="connsiteX8" fmla="*/ 49931 w 964871"/>
              <a:gd name="connsiteY8" fmla="*/ 482330 h 964858"/>
              <a:gd name="connsiteX9" fmla="*/ 482436 w 964871"/>
              <a:gd name="connsiteY9" fmla="*/ 49831 h 964858"/>
              <a:gd name="connsiteX10" fmla="*/ 914940 w 964871"/>
              <a:gd name="connsiteY10" fmla="*/ 482330 h 964858"/>
              <a:gd name="connsiteX11" fmla="*/ 482436 w 964871"/>
              <a:gd name="connsiteY11" fmla="*/ 914828 h 96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4871" h="964858">
                <a:moveTo>
                  <a:pt x="482436" y="0"/>
                </a:moveTo>
                <a:cubicBezTo>
                  <a:pt x="215993" y="0"/>
                  <a:pt x="0" y="215990"/>
                  <a:pt x="0" y="482430"/>
                </a:cubicBezTo>
                <a:cubicBezTo>
                  <a:pt x="0" y="748869"/>
                  <a:pt x="215993" y="964859"/>
                  <a:pt x="482436" y="964859"/>
                </a:cubicBezTo>
                <a:cubicBezTo>
                  <a:pt x="748879" y="964859"/>
                  <a:pt x="964871" y="748869"/>
                  <a:pt x="964871" y="482430"/>
                </a:cubicBezTo>
                <a:cubicBezTo>
                  <a:pt x="964871" y="482399"/>
                  <a:pt x="964871" y="482359"/>
                  <a:pt x="964871" y="482330"/>
                </a:cubicBezTo>
                <a:cubicBezTo>
                  <a:pt x="964871" y="215950"/>
                  <a:pt x="748919" y="0"/>
                  <a:pt x="482536" y="0"/>
                </a:cubicBezTo>
                <a:cubicBezTo>
                  <a:pt x="482505" y="0"/>
                  <a:pt x="482466" y="0"/>
                  <a:pt x="482436" y="0"/>
                </a:cubicBezTo>
                <a:close/>
                <a:moveTo>
                  <a:pt x="482436" y="914828"/>
                </a:moveTo>
                <a:cubicBezTo>
                  <a:pt x="243575" y="914828"/>
                  <a:pt x="49931" y="721188"/>
                  <a:pt x="49931" y="482330"/>
                </a:cubicBezTo>
                <a:cubicBezTo>
                  <a:pt x="49931" y="243471"/>
                  <a:pt x="243575" y="49831"/>
                  <a:pt x="482436" y="49831"/>
                </a:cubicBezTo>
                <a:cubicBezTo>
                  <a:pt x="721297" y="49831"/>
                  <a:pt x="914940" y="243471"/>
                  <a:pt x="914940" y="482330"/>
                </a:cubicBezTo>
                <a:cubicBezTo>
                  <a:pt x="914720" y="721098"/>
                  <a:pt x="721207" y="914609"/>
                  <a:pt x="482436" y="914828"/>
                </a:cubicBezTo>
                <a:close/>
              </a:path>
            </a:pathLst>
          </a:custGeom>
          <a:solidFill>
            <a:schemeClr val="accent2"/>
          </a:solidFill>
          <a:ln w="9982" cap="flat">
            <a:noFill/>
            <a:prstDash val="solid"/>
            <a:miter/>
          </a:ln>
          <a:effectLst>
            <a:outerShdw blurRad="127000" dist="38100" dir="2700000" algn="tl" rotWithShape="0">
              <a:prstClr val="black">
                <a:alpha val="23000"/>
              </a:prstClr>
            </a:outerShdw>
          </a:effectLst>
        </p:spPr>
        <p:txBody>
          <a:bodyPr rtlCol="0" anchor="ctr"/>
          <a:lstStyle/>
          <a:p>
            <a:endParaRPr lang="en-US"/>
          </a:p>
        </p:txBody>
      </p:sp>
      <p:sp>
        <p:nvSpPr>
          <p:cNvPr id="16" name="Freeform 15">
            <a:extLst>
              <a:ext uri="{FF2B5EF4-FFF2-40B4-BE49-F238E27FC236}">
                <a16:creationId xmlns:a16="http://schemas.microsoft.com/office/drawing/2014/main" id="{BDB350F2-CA65-6448-AA25-FCD1E07EBF5C}"/>
              </a:ext>
            </a:extLst>
          </p:cNvPr>
          <p:cNvSpPr/>
          <p:nvPr/>
        </p:nvSpPr>
        <p:spPr>
          <a:xfrm>
            <a:off x="7971911" y="3467252"/>
            <a:ext cx="964871" cy="964859"/>
          </a:xfrm>
          <a:custGeom>
            <a:avLst/>
            <a:gdLst>
              <a:gd name="connsiteX0" fmla="*/ 482535 w 964871"/>
              <a:gd name="connsiteY0" fmla="*/ 0 h 964859"/>
              <a:gd name="connsiteX1" fmla="*/ 0 w 964871"/>
              <a:gd name="connsiteY1" fmla="*/ 482330 h 964859"/>
              <a:gd name="connsiteX2" fmla="*/ 482336 w 964871"/>
              <a:gd name="connsiteY2" fmla="*/ 964859 h 964859"/>
              <a:gd name="connsiteX3" fmla="*/ 964871 w 964871"/>
              <a:gd name="connsiteY3" fmla="*/ 482529 h 964859"/>
              <a:gd name="connsiteX4" fmla="*/ 964871 w 964871"/>
              <a:gd name="connsiteY4" fmla="*/ 482330 h 964859"/>
              <a:gd name="connsiteX5" fmla="*/ 482535 w 964871"/>
              <a:gd name="connsiteY5" fmla="*/ 0 h 964859"/>
              <a:gd name="connsiteX6" fmla="*/ 482535 w 964871"/>
              <a:gd name="connsiteY6" fmla="*/ 914829 h 964859"/>
              <a:gd name="connsiteX7" fmla="*/ 49931 w 964871"/>
              <a:gd name="connsiteY7" fmla="*/ 482430 h 964859"/>
              <a:gd name="connsiteX8" fmla="*/ 482336 w 964871"/>
              <a:gd name="connsiteY8" fmla="*/ 49831 h 964859"/>
              <a:gd name="connsiteX9" fmla="*/ 914940 w 964871"/>
              <a:gd name="connsiteY9" fmla="*/ 482230 h 964859"/>
              <a:gd name="connsiteX10" fmla="*/ 914940 w 964871"/>
              <a:gd name="connsiteY10" fmla="*/ 482330 h 964859"/>
              <a:gd name="connsiteX11" fmla="*/ 482535 w 964871"/>
              <a:gd name="connsiteY11" fmla="*/ 914829 h 964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64871" h="964859">
                <a:moveTo>
                  <a:pt x="482535" y="0"/>
                </a:moveTo>
                <a:cubicBezTo>
                  <a:pt x="216092" y="-60"/>
                  <a:pt x="60" y="215890"/>
                  <a:pt x="0" y="482330"/>
                </a:cubicBezTo>
                <a:cubicBezTo>
                  <a:pt x="-60" y="748769"/>
                  <a:pt x="215892" y="964799"/>
                  <a:pt x="482336" y="964859"/>
                </a:cubicBezTo>
                <a:cubicBezTo>
                  <a:pt x="748778" y="964919"/>
                  <a:pt x="964811" y="748969"/>
                  <a:pt x="964871" y="482529"/>
                </a:cubicBezTo>
                <a:cubicBezTo>
                  <a:pt x="964871" y="482460"/>
                  <a:pt x="964871" y="482400"/>
                  <a:pt x="964871" y="482330"/>
                </a:cubicBezTo>
                <a:cubicBezTo>
                  <a:pt x="964811" y="215970"/>
                  <a:pt x="748898" y="60"/>
                  <a:pt x="482535" y="0"/>
                </a:cubicBezTo>
                <a:close/>
                <a:moveTo>
                  <a:pt x="482535" y="914829"/>
                </a:moveTo>
                <a:cubicBezTo>
                  <a:pt x="243674" y="914889"/>
                  <a:pt x="49991" y="721287"/>
                  <a:pt x="49931" y="482430"/>
                </a:cubicBezTo>
                <a:cubicBezTo>
                  <a:pt x="49871" y="243572"/>
                  <a:pt x="243475" y="49891"/>
                  <a:pt x="482336" y="49831"/>
                </a:cubicBezTo>
                <a:cubicBezTo>
                  <a:pt x="721197" y="49771"/>
                  <a:pt x="914880" y="243372"/>
                  <a:pt x="914940" y="482230"/>
                </a:cubicBezTo>
                <a:cubicBezTo>
                  <a:pt x="914940" y="482260"/>
                  <a:pt x="914940" y="482300"/>
                  <a:pt x="914940" y="482330"/>
                </a:cubicBezTo>
                <a:cubicBezTo>
                  <a:pt x="914660" y="721038"/>
                  <a:pt x="721247" y="914499"/>
                  <a:pt x="482535" y="914829"/>
                </a:cubicBezTo>
                <a:close/>
              </a:path>
            </a:pathLst>
          </a:custGeom>
          <a:solidFill>
            <a:schemeClr val="accent5"/>
          </a:solidFill>
          <a:ln w="9982" cap="flat">
            <a:noFill/>
            <a:prstDash val="solid"/>
            <a:miter/>
          </a:ln>
          <a:effectLst>
            <a:outerShdw blurRad="127000" dist="38100" dir="2700000" algn="tl" rotWithShape="0">
              <a:prstClr val="black">
                <a:alpha val="23000"/>
              </a:prstClr>
            </a:outerShdw>
          </a:effectLst>
        </p:spPr>
        <p:txBody>
          <a:bodyPr rtlCol="0" anchor="ctr"/>
          <a:lstStyle/>
          <a:p>
            <a:endParaRPr lang="en-US"/>
          </a:p>
        </p:txBody>
      </p:sp>
      <p:sp>
        <p:nvSpPr>
          <p:cNvPr id="36" name="Freeform 35">
            <a:extLst>
              <a:ext uri="{FF2B5EF4-FFF2-40B4-BE49-F238E27FC236}">
                <a16:creationId xmlns:a16="http://schemas.microsoft.com/office/drawing/2014/main" id="{BC5CE0C7-5B7F-464C-9DAE-DAAF6561C2F4}"/>
              </a:ext>
            </a:extLst>
          </p:cNvPr>
          <p:cNvSpPr/>
          <p:nvPr/>
        </p:nvSpPr>
        <p:spPr>
          <a:xfrm>
            <a:off x="9848626" y="2823547"/>
            <a:ext cx="420819" cy="398246"/>
          </a:xfrm>
          <a:custGeom>
            <a:avLst/>
            <a:gdLst>
              <a:gd name="connsiteX0" fmla="*/ 0 w 420819"/>
              <a:gd name="connsiteY0" fmla="*/ 24466 h 398246"/>
              <a:gd name="connsiteX1" fmla="*/ 420820 w 420819"/>
              <a:gd name="connsiteY1" fmla="*/ 0 h 398246"/>
              <a:gd name="connsiteX2" fmla="*/ 293795 w 420819"/>
              <a:gd name="connsiteY2" fmla="*/ 398246 h 398246"/>
              <a:gd name="connsiteX3" fmla="*/ 0 w 420819"/>
              <a:gd name="connsiteY3" fmla="*/ 24466 h 398246"/>
            </a:gdLst>
            <a:ahLst/>
            <a:cxnLst>
              <a:cxn ang="0">
                <a:pos x="connsiteX0" y="connsiteY0"/>
              </a:cxn>
              <a:cxn ang="0">
                <a:pos x="connsiteX1" y="connsiteY1"/>
              </a:cxn>
              <a:cxn ang="0">
                <a:pos x="connsiteX2" y="connsiteY2"/>
              </a:cxn>
              <a:cxn ang="0">
                <a:pos x="connsiteX3" y="connsiteY3"/>
              </a:cxn>
            </a:cxnLst>
            <a:rect l="l" t="t" r="r" b="b"/>
            <a:pathLst>
              <a:path w="420819" h="398246">
                <a:moveTo>
                  <a:pt x="0" y="24466"/>
                </a:moveTo>
                <a:lnTo>
                  <a:pt x="420820" y="0"/>
                </a:lnTo>
                <a:lnTo>
                  <a:pt x="293795" y="398246"/>
                </a:lnTo>
                <a:lnTo>
                  <a:pt x="0" y="24466"/>
                </a:lnTo>
                <a:close/>
              </a:path>
            </a:pathLst>
          </a:custGeom>
          <a:solidFill>
            <a:schemeClr val="tx1">
              <a:lumMod val="50000"/>
              <a:lumOff val="50000"/>
            </a:schemeClr>
          </a:solidFill>
          <a:ln w="9982" cap="flat">
            <a:noFill/>
            <a:prstDash val="solid"/>
            <a:miter/>
          </a:ln>
        </p:spPr>
        <p:txBody>
          <a:bodyPr rtlCol="0" anchor="ctr"/>
          <a:lstStyle/>
          <a:p>
            <a:endParaRPr lang="en-US"/>
          </a:p>
        </p:txBody>
      </p:sp>
      <p:sp>
        <p:nvSpPr>
          <p:cNvPr id="37" name="Freeform 36">
            <a:extLst>
              <a:ext uri="{FF2B5EF4-FFF2-40B4-BE49-F238E27FC236}">
                <a16:creationId xmlns:a16="http://schemas.microsoft.com/office/drawing/2014/main" id="{A7EEC06C-DD33-F24B-A2D4-0CF87B8DDDB6}"/>
              </a:ext>
            </a:extLst>
          </p:cNvPr>
          <p:cNvSpPr/>
          <p:nvPr/>
        </p:nvSpPr>
        <p:spPr>
          <a:xfrm>
            <a:off x="4737066" y="4947295"/>
            <a:ext cx="1213528" cy="530862"/>
          </a:xfrm>
          <a:custGeom>
            <a:avLst/>
            <a:gdLst>
              <a:gd name="connsiteX0" fmla="*/ 1213529 w 1213528"/>
              <a:gd name="connsiteY0" fmla="*/ 202918 h 530862"/>
              <a:gd name="connsiteX1" fmla="*/ 1134937 w 1213528"/>
              <a:gd name="connsiteY1" fmla="*/ 0 h 530862"/>
              <a:gd name="connsiteX2" fmla="*/ 0 w 1213528"/>
              <a:gd name="connsiteY2" fmla="*/ 317459 h 530862"/>
              <a:gd name="connsiteX3" fmla="*/ 38048 w 1213528"/>
              <a:gd name="connsiteY3" fmla="*/ 505397 h 530862"/>
              <a:gd name="connsiteX4" fmla="*/ 37348 w 1213528"/>
              <a:gd name="connsiteY4" fmla="*/ 530862 h 530862"/>
              <a:gd name="connsiteX5" fmla="*/ 1213529 w 1213528"/>
              <a:gd name="connsiteY5" fmla="*/ 202918 h 530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3528" h="530862">
                <a:moveTo>
                  <a:pt x="1213529" y="202918"/>
                </a:moveTo>
                <a:cubicBezTo>
                  <a:pt x="1172146" y="142182"/>
                  <a:pt x="1145263" y="72759"/>
                  <a:pt x="1134937" y="0"/>
                </a:cubicBezTo>
                <a:cubicBezTo>
                  <a:pt x="762120" y="119833"/>
                  <a:pt x="383801" y="225656"/>
                  <a:pt x="0" y="317459"/>
                </a:cubicBezTo>
                <a:cubicBezTo>
                  <a:pt x="25185" y="376916"/>
                  <a:pt x="38127" y="440827"/>
                  <a:pt x="38048" y="505397"/>
                </a:cubicBezTo>
                <a:cubicBezTo>
                  <a:pt x="38048" y="513886"/>
                  <a:pt x="38048" y="522374"/>
                  <a:pt x="37348" y="530862"/>
                </a:cubicBezTo>
                <a:cubicBezTo>
                  <a:pt x="433004" y="437192"/>
                  <a:pt x="825064" y="327874"/>
                  <a:pt x="1213529" y="202918"/>
                </a:cubicBezTo>
                <a:close/>
              </a:path>
            </a:pathLst>
          </a:custGeom>
          <a:solidFill>
            <a:schemeClr val="tx1">
              <a:lumMod val="50000"/>
              <a:lumOff val="50000"/>
            </a:schemeClr>
          </a:solidFill>
          <a:ln w="9982"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79ABF443-BEBE-034A-AB41-F8952F4085AB}"/>
              </a:ext>
            </a:extLst>
          </p:cNvPr>
          <p:cNvSpPr/>
          <p:nvPr/>
        </p:nvSpPr>
        <p:spPr>
          <a:xfrm>
            <a:off x="2542189" y="5455389"/>
            <a:ext cx="1317485" cy="377974"/>
          </a:xfrm>
          <a:custGeom>
            <a:avLst/>
            <a:gdLst>
              <a:gd name="connsiteX0" fmla="*/ 21171 w 1317485"/>
              <a:gd name="connsiteY0" fmla="*/ 304976 h 377974"/>
              <a:gd name="connsiteX1" fmla="*/ 15678 w 1317485"/>
              <a:gd name="connsiteY1" fmla="*/ 377975 h 377974"/>
              <a:gd name="connsiteX2" fmla="*/ 1317486 w 1317485"/>
              <a:gd name="connsiteY2" fmla="*/ 209709 h 377974"/>
              <a:gd name="connsiteX3" fmla="*/ 1268253 w 1317485"/>
              <a:gd name="connsiteY3" fmla="*/ 0 h 377974"/>
              <a:gd name="connsiteX4" fmla="*/ 0 w 1317485"/>
              <a:gd name="connsiteY4" fmla="*/ 164371 h 377974"/>
              <a:gd name="connsiteX5" fmla="*/ 21171 w 1317485"/>
              <a:gd name="connsiteY5" fmla="*/ 304976 h 377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17485" h="377974">
                <a:moveTo>
                  <a:pt x="21171" y="304976"/>
                </a:moveTo>
                <a:cubicBezTo>
                  <a:pt x="21171" y="329412"/>
                  <a:pt x="19333" y="353808"/>
                  <a:pt x="15678" y="377975"/>
                </a:cubicBezTo>
                <a:cubicBezTo>
                  <a:pt x="452477" y="340227"/>
                  <a:pt x="886409" y="284135"/>
                  <a:pt x="1317486" y="209709"/>
                </a:cubicBezTo>
                <a:cubicBezTo>
                  <a:pt x="1285440" y="144419"/>
                  <a:pt x="1268613" y="72729"/>
                  <a:pt x="1268253" y="0"/>
                </a:cubicBezTo>
                <a:cubicBezTo>
                  <a:pt x="850828" y="72100"/>
                  <a:pt x="428080" y="126894"/>
                  <a:pt x="0" y="164371"/>
                </a:cubicBezTo>
                <a:cubicBezTo>
                  <a:pt x="13941" y="209938"/>
                  <a:pt x="21081" y="257322"/>
                  <a:pt x="21171" y="304976"/>
                </a:cubicBezTo>
                <a:close/>
              </a:path>
            </a:pathLst>
          </a:custGeom>
          <a:solidFill>
            <a:schemeClr val="tx1">
              <a:lumMod val="50000"/>
              <a:lumOff val="50000"/>
            </a:schemeClr>
          </a:solidFill>
          <a:ln w="9982" cap="flat">
            <a:noFill/>
            <a:prstDash val="solid"/>
            <a:miter/>
          </a:ln>
        </p:spPr>
        <p:txBody>
          <a:bodyPr rtlCol="0" anchor="ctr"/>
          <a:lstStyle/>
          <a:p>
            <a:endParaRPr lang="en-US"/>
          </a:p>
        </p:txBody>
      </p:sp>
      <p:sp>
        <p:nvSpPr>
          <p:cNvPr id="39" name="Freeform 38">
            <a:extLst>
              <a:ext uri="{FF2B5EF4-FFF2-40B4-BE49-F238E27FC236}">
                <a16:creationId xmlns:a16="http://schemas.microsoft.com/office/drawing/2014/main" id="{239CC3EB-08CB-FA4F-A650-9F01D7910F9D}"/>
              </a:ext>
            </a:extLst>
          </p:cNvPr>
          <p:cNvSpPr/>
          <p:nvPr/>
        </p:nvSpPr>
        <p:spPr>
          <a:xfrm>
            <a:off x="8822939" y="2890054"/>
            <a:ext cx="1314689" cy="944886"/>
          </a:xfrm>
          <a:custGeom>
            <a:avLst/>
            <a:gdLst>
              <a:gd name="connsiteX0" fmla="*/ 1175681 w 1314689"/>
              <a:gd name="connsiteY0" fmla="*/ 0 h 944886"/>
              <a:gd name="connsiteX1" fmla="*/ 0 w 1314689"/>
              <a:gd name="connsiteY1" fmla="*/ 748460 h 944886"/>
              <a:gd name="connsiteX2" fmla="*/ 99862 w 1314689"/>
              <a:gd name="connsiteY2" fmla="*/ 944887 h 944886"/>
              <a:gd name="connsiteX3" fmla="*/ 1298811 w 1314689"/>
              <a:gd name="connsiteY3" fmla="*/ 183944 h 944886"/>
              <a:gd name="connsiteX4" fmla="*/ 1314690 w 1314689"/>
              <a:gd name="connsiteY4" fmla="*/ 172660 h 9448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4689" h="944886">
                <a:moveTo>
                  <a:pt x="1175681" y="0"/>
                </a:moveTo>
                <a:cubicBezTo>
                  <a:pt x="795335" y="266959"/>
                  <a:pt x="403445" y="516452"/>
                  <a:pt x="0" y="748460"/>
                </a:cubicBezTo>
                <a:cubicBezTo>
                  <a:pt x="48094" y="805291"/>
                  <a:pt x="82277" y="872547"/>
                  <a:pt x="99862" y="944887"/>
                </a:cubicBezTo>
                <a:cubicBezTo>
                  <a:pt x="510098" y="709544"/>
                  <a:pt x="909747" y="455896"/>
                  <a:pt x="1298811" y="183944"/>
                </a:cubicBezTo>
                <a:lnTo>
                  <a:pt x="1314690" y="172660"/>
                </a:lnTo>
                <a:close/>
              </a:path>
            </a:pathLst>
          </a:custGeom>
          <a:solidFill>
            <a:schemeClr val="tx1">
              <a:lumMod val="50000"/>
              <a:lumOff val="50000"/>
            </a:schemeClr>
          </a:solidFill>
          <a:ln w="9982"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9801BB6F-00CB-444F-8A2C-5860884D170D}"/>
              </a:ext>
            </a:extLst>
          </p:cNvPr>
          <p:cNvSpPr/>
          <p:nvPr/>
        </p:nvSpPr>
        <p:spPr>
          <a:xfrm>
            <a:off x="6762876" y="4084294"/>
            <a:ext cx="1336558" cy="753153"/>
          </a:xfrm>
          <a:custGeom>
            <a:avLst/>
            <a:gdLst>
              <a:gd name="connsiteX0" fmla="*/ 1228308 w 1336558"/>
              <a:gd name="connsiteY0" fmla="*/ 0 h 753153"/>
              <a:gd name="connsiteX1" fmla="*/ 0 w 1336558"/>
              <a:gd name="connsiteY1" fmla="*/ 545242 h 753153"/>
              <a:gd name="connsiteX2" fmla="*/ 67606 w 1336558"/>
              <a:gd name="connsiteY2" fmla="*/ 753153 h 753153"/>
              <a:gd name="connsiteX3" fmla="*/ 654199 w 1336558"/>
              <a:gd name="connsiteY3" fmla="*/ 510590 h 753153"/>
              <a:gd name="connsiteX4" fmla="*/ 1336559 w 1336558"/>
              <a:gd name="connsiteY4" fmla="*/ 191035 h 753153"/>
              <a:gd name="connsiteX5" fmla="*/ 1228308 w 1336558"/>
              <a:gd name="connsiteY5" fmla="*/ 0 h 75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6558" h="753153">
                <a:moveTo>
                  <a:pt x="1228308" y="0"/>
                </a:moveTo>
                <a:cubicBezTo>
                  <a:pt x="827790" y="199123"/>
                  <a:pt x="418354" y="380871"/>
                  <a:pt x="0" y="545242"/>
                </a:cubicBezTo>
                <a:cubicBezTo>
                  <a:pt x="38247" y="608414"/>
                  <a:pt x="61385" y="679566"/>
                  <a:pt x="67606" y="753153"/>
                </a:cubicBezTo>
                <a:cubicBezTo>
                  <a:pt x="264865" y="676260"/>
                  <a:pt x="460396" y="595403"/>
                  <a:pt x="654199" y="510590"/>
                </a:cubicBezTo>
                <a:cubicBezTo>
                  <a:pt x="883813" y="409930"/>
                  <a:pt x="1111269" y="303408"/>
                  <a:pt x="1336559" y="191035"/>
                </a:cubicBezTo>
                <a:cubicBezTo>
                  <a:pt x="1286249" y="136540"/>
                  <a:pt x="1249209" y="71161"/>
                  <a:pt x="1228308" y="0"/>
                </a:cubicBezTo>
                <a:close/>
              </a:path>
            </a:pathLst>
          </a:custGeom>
          <a:solidFill>
            <a:schemeClr val="tx1">
              <a:lumMod val="50000"/>
              <a:lumOff val="50000"/>
            </a:schemeClr>
          </a:solidFill>
          <a:ln w="9982"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96AE499A-718B-7B4C-B7DE-5A8B81758FD9}"/>
              </a:ext>
            </a:extLst>
          </p:cNvPr>
          <p:cNvSpPr/>
          <p:nvPr/>
        </p:nvSpPr>
        <p:spPr>
          <a:xfrm>
            <a:off x="919224" y="5671788"/>
            <a:ext cx="696440" cy="219495"/>
          </a:xfrm>
          <a:custGeom>
            <a:avLst/>
            <a:gdLst>
              <a:gd name="connsiteX0" fmla="*/ 679364 w 696440"/>
              <a:gd name="connsiteY0" fmla="*/ 88577 h 219495"/>
              <a:gd name="connsiteX1" fmla="*/ 687653 w 696440"/>
              <a:gd name="connsiteY1" fmla="*/ 0 h 219495"/>
              <a:gd name="connsiteX2" fmla="*/ 298189 w 696440"/>
              <a:gd name="connsiteY2" fmla="*/ 5093 h 219495"/>
              <a:gd name="connsiteX3" fmla="*/ 0 w 696440"/>
              <a:gd name="connsiteY3" fmla="*/ 2097 h 219495"/>
              <a:gd name="connsiteX4" fmla="*/ 0 w 696440"/>
              <a:gd name="connsiteY4" fmla="*/ 216499 h 219495"/>
              <a:gd name="connsiteX5" fmla="*/ 298189 w 696440"/>
              <a:gd name="connsiteY5" fmla="*/ 219495 h 219495"/>
              <a:gd name="connsiteX6" fmla="*/ 696441 w 696440"/>
              <a:gd name="connsiteY6" fmla="*/ 214402 h 219495"/>
              <a:gd name="connsiteX7" fmla="*/ 679364 w 696440"/>
              <a:gd name="connsiteY7" fmla="*/ 88577 h 21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6440" h="219495">
                <a:moveTo>
                  <a:pt x="679364" y="88577"/>
                </a:moveTo>
                <a:cubicBezTo>
                  <a:pt x="679375" y="58858"/>
                  <a:pt x="682151" y="29210"/>
                  <a:pt x="687653" y="0"/>
                </a:cubicBezTo>
                <a:cubicBezTo>
                  <a:pt x="558031" y="3325"/>
                  <a:pt x="428210" y="5023"/>
                  <a:pt x="298189" y="5093"/>
                </a:cubicBezTo>
                <a:cubicBezTo>
                  <a:pt x="198327" y="5093"/>
                  <a:pt x="98930" y="4094"/>
                  <a:pt x="0" y="2097"/>
                </a:cubicBezTo>
                <a:lnTo>
                  <a:pt x="0" y="216499"/>
                </a:lnTo>
                <a:cubicBezTo>
                  <a:pt x="99396" y="218367"/>
                  <a:pt x="198793" y="219365"/>
                  <a:pt x="298189" y="219495"/>
                </a:cubicBezTo>
                <a:cubicBezTo>
                  <a:pt x="431006" y="219495"/>
                  <a:pt x="563757" y="217797"/>
                  <a:pt x="696441" y="214402"/>
                </a:cubicBezTo>
                <a:cubicBezTo>
                  <a:pt x="685249" y="173389"/>
                  <a:pt x="679507" y="131088"/>
                  <a:pt x="679364" y="88577"/>
                </a:cubicBezTo>
                <a:close/>
              </a:path>
            </a:pathLst>
          </a:custGeom>
          <a:solidFill>
            <a:schemeClr val="tx1">
              <a:lumMod val="50000"/>
              <a:lumOff val="50000"/>
            </a:schemeClr>
          </a:solidFill>
          <a:ln w="9982" cap="flat">
            <a:noFill/>
            <a:prstDash val="solid"/>
            <a:miter/>
          </a:ln>
        </p:spPr>
        <p:txBody>
          <a:bodyPr rtlCol="0" anchor="ctr"/>
          <a:lstStyle/>
          <a:p>
            <a:endParaRPr lang="en-US"/>
          </a:p>
        </p:txBody>
      </p:sp>
      <p:grpSp>
        <p:nvGrpSpPr>
          <p:cNvPr id="94" name="Group 93">
            <a:extLst>
              <a:ext uri="{FF2B5EF4-FFF2-40B4-BE49-F238E27FC236}">
                <a16:creationId xmlns:a16="http://schemas.microsoft.com/office/drawing/2014/main" id="{C88DB0A4-0E8E-2D4D-A157-7740C0B9C48F}"/>
              </a:ext>
            </a:extLst>
          </p:cNvPr>
          <p:cNvGrpSpPr/>
          <p:nvPr/>
        </p:nvGrpSpPr>
        <p:grpSpPr>
          <a:xfrm>
            <a:off x="6150762" y="4709367"/>
            <a:ext cx="397763" cy="302794"/>
            <a:chOff x="17083598" y="2386671"/>
            <a:chExt cx="1081851" cy="823555"/>
          </a:xfrm>
          <a:solidFill>
            <a:schemeClr val="tx1"/>
          </a:solidFill>
        </p:grpSpPr>
        <p:sp>
          <p:nvSpPr>
            <p:cNvPr id="95" name="Freeform 16">
              <a:extLst>
                <a:ext uri="{FF2B5EF4-FFF2-40B4-BE49-F238E27FC236}">
                  <a16:creationId xmlns:a16="http://schemas.microsoft.com/office/drawing/2014/main" id="{06C4957C-2937-7742-8240-AF1CBCC5C7A9}"/>
                </a:ext>
              </a:extLst>
            </p:cNvPr>
            <p:cNvSpPr>
              <a:spLocks noChangeArrowheads="1"/>
            </p:cNvSpPr>
            <p:nvPr/>
          </p:nvSpPr>
          <p:spPr bwMode="auto">
            <a:xfrm>
              <a:off x="17495376" y="2667430"/>
              <a:ext cx="262040" cy="265783"/>
            </a:xfrm>
            <a:custGeom>
              <a:avLst/>
              <a:gdLst>
                <a:gd name="T0" fmla="*/ 83434 w 309"/>
                <a:gd name="T1" fmla="*/ 32306 h 314"/>
                <a:gd name="T2" fmla="*/ 83434 w 309"/>
                <a:gd name="T3" fmla="*/ 79329 h 314"/>
                <a:gd name="T4" fmla="*/ 83434 w 309"/>
                <a:gd name="T5" fmla="*/ 79329 h 314"/>
                <a:gd name="T6" fmla="*/ 77680 w 309"/>
                <a:gd name="T7" fmla="*/ 85790 h 314"/>
                <a:gd name="T8" fmla="*/ 32367 w 309"/>
                <a:gd name="T9" fmla="*/ 85790 h 314"/>
                <a:gd name="T10" fmla="*/ 32367 w 309"/>
                <a:gd name="T11" fmla="*/ 85790 h 314"/>
                <a:gd name="T12" fmla="*/ 26612 w 309"/>
                <a:gd name="T13" fmla="*/ 79329 h 314"/>
                <a:gd name="T14" fmla="*/ 26612 w 309"/>
                <a:gd name="T15" fmla="*/ 32306 h 314"/>
                <a:gd name="T16" fmla="*/ 26612 w 309"/>
                <a:gd name="T17" fmla="*/ 32306 h 314"/>
                <a:gd name="T18" fmla="*/ 32367 w 309"/>
                <a:gd name="T19" fmla="*/ 26204 h 314"/>
                <a:gd name="T20" fmla="*/ 77680 w 309"/>
                <a:gd name="T21" fmla="*/ 26204 h 314"/>
                <a:gd name="T22" fmla="*/ 77680 w 309"/>
                <a:gd name="T23" fmla="*/ 26204 h 314"/>
                <a:gd name="T24" fmla="*/ 83434 w 309"/>
                <a:gd name="T25" fmla="*/ 32306 h 314"/>
                <a:gd name="T26" fmla="*/ 32367 w 309"/>
                <a:gd name="T27" fmla="*/ 0 h 314"/>
                <a:gd name="T28" fmla="*/ 32367 w 309"/>
                <a:gd name="T29" fmla="*/ 0 h 314"/>
                <a:gd name="T30" fmla="*/ 0 w 309"/>
                <a:gd name="T31" fmla="*/ 32306 h 314"/>
                <a:gd name="T32" fmla="*/ 0 w 309"/>
                <a:gd name="T33" fmla="*/ 79329 h 314"/>
                <a:gd name="T34" fmla="*/ 0 w 309"/>
                <a:gd name="T35" fmla="*/ 79329 h 314"/>
                <a:gd name="T36" fmla="*/ 32367 w 309"/>
                <a:gd name="T37" fmla="*/ 112353 h 314"/>
                <a:gd name="T38" fmla="*/ 77680 w 309"/>
                <a:gd name="T39" fmla="*/ 112353 h 314"/>
                <a:gd name="T40" fmla="*/ 77680 w 309"/>
                <a:gd name="T41" fmla="*/ 112353 h 314"/>
                <a:gd name="T42" fmla="*/ 110765 w 309"/>
                <a:gd name="T43" fmla="*/ 79329 h 314"/>
                <a:gd name="T44" fmla="*/ 110765 w 309"/>
                <a:gd name="T45" fmla="*/ 32306 h 314"/>
                <a:gd name="T46" fmla="*/ 110765 w 309"/>
                <a:gd name="T47" fmla="*/ 32306 h 314"/>
                <a:gd name="T48" fmla="*/ 77680 w 309"/>
                <a:gd name="T49" fmla="*/ 0 h 314"/>
                <a:gd name="T50" fmla="*/ 32367 w 309"/>
                <a:gd name="T51" fmla="*/ 0 h 31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309" h="314">
                  <a:moveTo>
                    <a:pt x="232" y="90"/>
                  </a:moveTo>
                  <a:lnTo>
                    <a:pt x="232" y="221"/>
                  </a:lnTo>
                  <a:cubicBezTo>
                    <a:pt x="232" y="232"/>
                    <a:pt x="225" y="239"/>
                    <a:pt x="216" y="239"/>
                  </a:cubicBezTo>
                  <a:lnTo>
                    <a:pt x="90" y="239"/>
                  </a:lnTo>
                  <a:cubicBezTo>
                    <a:pt x="81" y="239"/>
                    <a:pt x="74" y="232"/>
                    <a:pt x="74" y="221"/>
                  </a:cubicBezTo>
                  <a:lnTo>
                    <a:pt x="74" y="90"/>
                  </a:lnTo>
                  <a:cubicBezTo>
                    <a:pt x="74" y="81"/>
                    <a:pt x="81" y="73"/>
                    <a:pt x="90" y="73"/>
                  </a:cubicBezTo>
                  <a:lnTo>
                    <a:pt x="216" y="73"/>
                  </a:lnTo>
                  <a:cubicBezTo>
                    <a:pt x="225" y="73"/>
                    <a:pt x="232" y="81"/>
                    <a:pt x="232" y="90"/>
                  </a:cubicBezTo>
                  <a:close/>
                  <a:moveTo>
                    <a:pt x="90" y="0"/>
                  </a:moveTo>
                  <a:lnTo>
                    <a:pt x="90" y="0"/>
                  </a:lnTo>
                  <a:cubicBezTo>
                    <a:pt x="40" y="0"/>
                    <a:pt x="0" y="39"/>
                    <a:pt x="0" y="90"/>
                  </a:cubicBezTo>
                  <a:lnTo>
                    <a:pt x="0" y="221"/>
                  </a:lnTo>
                  <a:cubicBezTo>
                    <a:pt x="0" y="272"/>
                    <a:pt x="40" y="313"/>
                    <a:pt x="90" y="313"/>
                  </a:cubicBezTo>
                  <a:lnTo>
                    <a:pt x="216" y="313"/>
                  </a:lnTo>
                  <a:cubicBezTo>
                    <a:pt x="266" y="313"/>
                    <a:pt x="308" y="272"/>
                    <a:pt x="308" y="221"/>
                  </a:cubicBezTo>
                  <a:lnTo>
                    <a:pt x="308" y="90"/>
                  </a:lnTo>
                  <a:cubicBezTo>
                    <a:pt x="308" y="39"/>
                    <a:pt x="266" y="0"/>
                    <a:pt x="216" y="0"/>
                  </a:cubicBezTo>
                  <a:lnTo>
                    <a:pt x="9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6" name="Freeform 17">
              <a:extLst>
                <a:ext uri="{FF2B5EF4-FFF2-40B4-BE49-F238E27FC236}">
                  <a16:creationId xmlns:a16="http://schemas.microsoft.com/office/drawing/2014/main" id="{629C5D08-BF65-DA4B-9310-8DAD3FB5DB20}"/>
                </a:ext>
              </a:extLst>
            </p:cNvPr>
            <p:cNvSpPr>
              <a:spLocks noChangeArrowheads="1"/>
            </p:cNvSpPr>
            <p:nvPr/>
          </p:nvSpPr>
          <p:spPr bwMode="auto">
            <a:xfrm>
              <a:off x="17413020" y="2955673"/>
              <a:ext cx="426751" cy="254553"/>
            </a:xfrm>
            <a:custGeom>
              <a:avLst/>
              <a:gdLst>
                <a:gd name="T0" fmla="*/ 150993 w 501"/>
                <a:gd name="T1" fmla="*/ 78970 h 298"/>
                <a:gd name="T2" fmla="*/ 150993 w 501"/>
                <a:gd name="T3" fmla="*/ 78970 h 298"/>
                <a:gd name="T4" fmla="*/ 146658 w 501"/>
                <a:gd name="T5" fmla="*/ 80781 h 298"/>
                <a:gd name="T6" fmla="*/ 33955 w 501"/>
                <a:gd name="T7" fmla="*/ 80781 h 298"/>
                <a:gd name="T8" fmla="*/ 33955 w 501"/>
                <a:gd name="T9" fmla="*/ 80781 h 298"/>
                <a:gd name="T10" fmla="*/ 29621 w 501"/>
                <a:gd name="T11" fmla="*/ 78970 h 298"/>
                <a:gd name="T12" fmla="*/ 29621 w 501"/>
                <a:gd name="T13" fmla="*/ 78970 h 298"/>
                <a:gd name="T14" fmla="*/ 28537 w 501"/>
                <a:gd name="T15" fmla="*/ 73899 h 298"/>
                <a:gd name="T16" fmla="*/ 40096 w 501"/>
                <a:gd name="T17" fmla="*/ 30791 h 298"/>
                <a:gd name="T18" fmla="*/ 40096 w 501"/>
                <a:gd name="T19" fmla="*/ 30791 h 298"/>
                <a:gd name="T20" fmla="*/ 45515 w 501"/>
                <a:gd name="T21" fmla="*/ 26806 h 298"/>
                <a:gd name="T22" fmla="*/ 135099 w 501"/>
                <a:gd name="T23" fmla="*/ 26806 h 298"/>
                <a:gd name="T24" fmla="*/ 135099 w 501"/>
                <a:gd name="T25" fmla="*/ 26806 h 298"/>
                <a:gd name="T26" fmla="*/ 140518 w 501"/>
                <a:gd name="T27" fmla="*/ 30791 h 298"/>
                <a:gd name="T28" fmla="*/ 152077 w 501"/>
                <a:gd name="T29" fmla="*/ 73899 h 298"/>
                <a:gd name="T30" fmla="*/ 152077 w 501"/>
                <a:gd name="T31" fmla="*/ 73899 h 298"/>
                <a:gd name="T32" fmla="*/ 150993 w 501"/>
                <a:gd name="T33" fmla="*/ 78970 h 298"/>
                <a:gd name="T34" fmla="*/ 166526 w 501"/>
                <a:gd name="T35" fmla="*/ 24271 h 298"/>
                <a:gd name="T36" fmla="*/ 166526 w 501"/>
                <a:gd name="T37" fmla="*/ 24271 h 298"/>
                <a:gd name="T38" fmla="*/ 135099 w 501"/>
                <a:gd name="T39" fmla="*/ 0 h 298"/>
                <a:gd name="T40" fmla="*/ 45515 w 501"/>
                <a:gd name="T41" fmla="*/ 0 h 298"/>
                <a:gd name="T42" fmla="*/ 45515 w 501"/>
                <a:gd name="T43" fmla="*/ 0 h 298"/>
                <a:gd name="T44" fmla="*/ 14449 w 501"/>
                <a:gd name="T45" fmla="*/ 24271 h 298"/>
                <a:gd name="T46" fmla="*/ 2890 w 501"/>
                <a:gd name="T47" fmla="*/ 67016 h 298"/>
                <a:gd name="T48" fmla="*/ 2890 w 501"/>
                <a:gd name="T49" fmla="*/ 67016 h 298"/>
                <a:gd name="T50" fmla="*/ 8308 w 501"/>
                <a:gd name="T51" fmla="*/ 95271 h 298"/>
                <a:gd name="T52" fmla="*/ 8308 w 501"/>
                <a:gd name="T53" fmla="*/ 95271 h 298"/>
                <a:gd name="T54" fmla="*/ 33955 w 501"/>
                <a:gd name="T55" fmla="*/ 107588 h 298"/>
                <a:gd name="T56" fmla="*/ 146658 w 501"/>
                <a:gd name="T57" fmla="*/ 107588 h 298"/>
                <a:gd name="T58" fmla="*/ 146658 w 501"/>
                <a:gd name="T59" fmla="*/ 107588 h 298"/>
                <a:gd name="T60" fmla="*/ 172306 w 501"/>
                <a:gd name="T61" fmla="*/ 95271 h 298"/>
                <a:gd name="T62" fmla="*/ 172306 w 501"/>
                <a:gd name="T63" fmla="*/ 95271 h 298"/>
                <a:gd name="T64" fmla="*/ 177724 w 501"/>
                <a:gd name="T65" fmla="*/ 67016 h 298"/>
                <a:gd name="T66" fmla="*/ 166526 w 501"/>
                <a:gd name="T67" fmla="*/ 24271 h 29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01" h="298">
                  <a:moveTo>
                    <a:pt x="418" y="218"/>
                  </a:moveTo>
                  <a:lnTo>
                    <a:pt x="418" y="218"/>
                  </a:lnTo>
                  <a:cubicBezTo>
                    <a:pt x="416" y="220"/>
                    <a:pt x="412" y="223"/>
                    <a:pt x="406" y="223"/>
                  </a:cubicBezTo>
                  <a:lnTo>
                    <a:pt x="94" y="223"/>
                  </a:lnTo>
                  <a:cubicBezTo>
                    <a:pt x="88" y="223"/>
                    <a:pt x="83" y="220"/>
                    <a:pt x="82" y="218"/>
                  </a:cubicBezTo>
                  <a:cubicBezTo>
                    <a:pt x="81" y="216"/>
                    <a:pt x="77" y="210"/>
                    <a:pt x="79" y="204"/>
                  </a:cubicBezTo>
                  <a:lnTo>
                    <a:pt x="111" y="85"/>
                  </a:lnTo>
                  <a:cubicBezTo>
                    <a:pt x="113" y="78"/>
                    <a:pt x="119" y="74"/>
                    <a:pt x="126" y="74"/>
                  </a:cubicBezTo>
                  <a:lnTo>
                    <a:pt x="374" y="74"/>
                  </a:lnTo>
                  <a:cubicBezTo>
                    <a:pt x="381" y="74"/>
                    <a:pt x="387" y="78"/>
                    <a:pt x="389" y="85"/>
                  </a:cubicBezTo>
                  <a:lnTo>
                    <a:pt x="421" y="204"/>
                  </a:lnTo>
                  <a:cubicBezTo>
                    <a:pt x="423" y="210"/>
                    <a:pt x="419" y="216"/>
                    <a:pt x="418" y="218"/>
                  </a:cubicBezTo>
                  <a:close/>
                  <a:moveTo>
                    <a:pt x="461" y="67"/>
                  </a:moveTo>
                  <a:lnTo>
                    <a:pt x="461" y="67"/>
                  </a:lnTo>
                  <a:cubicBezTo>
                    <a:pt x="449" y="27"/>
                    <a:pt x="414" y="0"/>
                    <a:pt x="374" y="0"/>
                  </a:cubicBezTo>
                  <a:lnTo>
                    <a:pt x="126" y="0"/>
                  </a:lnTo>
                  <a:cubicBezTo>
                    <a:pt x="86" y="0"/>
                    <a:pt x="51" y="27"/>
                    <a:pt x="40" y="67"/>
                  </a:cubicBezTo>
                  <a:lnTo>
                    <a:pt x="8" y="185"/>
                  </a:lnTo>
                  <a:cubicBezTo>
                    <a:pt x="0" y="211"/>
                    <a:pt x="6" y="240"/>
                    <a:pt x="23" y="263"/>
                  </a:cubicBezTo>
                  <a:cubicBezTo>
                    <a:pt x="40" y="285"/>
                    <a:pt x="65" y="297"/>
                    <a:pt x="94" y="297"/>
                  </a:cubicBezTo>
                  <a:lnTo>
                    <a:pt x="406" y="297"/>
                  </a:lnTo>
                  <a:cubicBezTo>
                    <a:pt x="434" y="297"/>
                    <a:pt x="459" y="285"/>
                    <a:pt x="477" y="263"/>
                  </a:cubicBezTo>
                  <a:cubicBezTo>
                    <a:pt x="495" y="240"/>
                    <a:pt x="500" y="211"/>
                    <a:pt x="492" y="185"/>
                  </a:cubicBezTo>
                  <a:lnTo>
                    <a:pt x="461" y="67"/>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7" name="Freeform 18">
              <a:extLst>
                <a:ext uri="{FF2B5EF4-FFF2-40B4-BE49-F238E27FC236}">
                  <a16:creationId xmlns:a16="http://schemas.microsoft.com/office/drawing/2014/main" id="{A045247D-380D-6748-8182-368370E467C4}"/>
                </a:ext>
              </a:extLst>
            </p:cNvPr>
            <p:cNvSpPr>
              <a:spLocks noChangeArrowheads="1"/>
            </p:cNvSpPr>
            <p:nvPr/>
          </p:nvSpPr>
          <p:spPr bwMode="auto">
            <a:xfrm>
              <a:off x="17147236" y="2704864"/>
              <a:ext cx="205890" cy="209632"/>
            </a:xfrm>
            <a:custGeom>
              <a:avLst/>
              <a:gdLst>
                <a:gd name="T0" fmla="*/ 26480 w 244"/>
                <a:gd name="T1" fmla="*/ 29276 h 249"/>
                <a:gd name="T2" fmla="*/ 26480 w 244"/>
                <a:gd name="T3" fmla="*/ 29276 h 249"/>
                <a:gd name="T4" fmla="*/ 29343 w 244"/>
                <a:gd name="T5" fmla="*/ 26777 h 249"/>
                <a:gd name="T6" fmla="*/ 57612 w 244"/>
                <a:gd name="T7" fmla="*/ 26777 h 249"/>
                <a:gd name="T8" fmla="*/ 57612 w 244"/>
                <a:gd name="T9" fmla="*/ 26777 h 249"/>
                <a:gd name="T10" fmla="*/ 60475 w 244"/>
                <a:gd name="T11" fmla="*/ 29276 h 249"/>
                <a:gd name="T12" fmla="*/ 60475 w 244"/>
                <a:gd name="T13" fmla="*/ 58910 h 249"/>
                <a:gd name="T14" fmla="*/ 60475 w 244"/>
                <a:gd name="T15" fmla="*/ 58910 h 249"/>
                <a:gd name="T16" fmla="*/ 57612 w 244"/>
                <a:gd name="T17" fmla="*/ 62123 h 249"/>
                <a:gd name="T18" fmla="*/ 29343 w 244"/>
                <a:gd name="T19" fmla="*/ 62123 h 249"/>
                <a:gd name="T20" fmla="*/ 29343 w 244"/>
                <a:gd name="T21" fmla="*/ 62123 h 249"/>
                <a:gd name="T22" fmla="*/ 26480 w 244"/>
                <a:gd name="T23" fmla="*/ 58910 h 249"/>
                <a:gd name="T24" fmla="*/ 26480 w 244"/>
                <a:gd name="T25" fmla="*/ 29276 h 249"/>
                <a:gd name="T26" fmla="*/ 29343 w 244"/>
                <a:gd name="T27" fmla="*/ 88543 h 249"/>
                <a:gd name="T28" fmla="*/ 57612 w 244"/>
                <a:gd name="T29" fmla="*/ 88543 h 249"/>
                <a:gd name="T30" fmla="*/ 57612 w 244"/>
                <a:gd name="T31" fmla="*/ 88543 h 249"/>
                <a:gd name="T32" fmla="*/ 86955 w 244"/>
                <a:gd name="T33" fmla="*/ 58910 h 249"/>
                <a:gd name="T34" fmla="*/ 86955 w 244"/>
                <a:gd name="T35" fmla="*/ 29276 h 249"/>
                <a:gd name="T36" fmla="*/ 86955 w 244"/>
                <a:gd name="T37" fmla="*/ 29276 h 249"/>
                <a:gd name="T38" fmla="*/ 57612 w 244"/>
                <a:gd name="T39" fmla="*/ 0 h 249"/>
                <a:gd name="T40" fmla="*/ 29343 w 244"/>
                <a:gd name="T41" fmla="*/ 0 h 249"/>
                <a:gd name="T42" fmla="*/ 29343 w 244"/>
                <a:gd name="T43" fmla="*/ 0 h 249"/>
                <a:gd name="T44" fmla="*/ 0 w 244"/>
                <a:gd name="T45" fmla="*/ 29276 h 249"/>
                <a:gd name="T46" fmla="*/ 0 w 244"/>
                <a:gd name="T47" fmla="*/ 58910 h 249"/>
                <a:gd name="T48" fmla="*/ 0 w 244"/>
                <a:gd name="T49" fmla="*/ 58910 h 249"/>
                <a:gd name="T50" fmla="*/ 29343 w 244"/>
                <a:gd name="T51" fmla="*/ 88543 h 2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4" h="249">
                  <a:moveTo>
                    <a:pt x="74" y="82"/>
                  </a:moveTo>
                  <a:lnTo>
                    <a:pt x="74" y="82"/>
                  </a:lnTo>
                  <a:cubicBezTo>
                    <a:pt x="74" y="77"/>
                    <a:pt x="77" y="75"/>
                    <a:pt x="82" y="75"/>
                  </a:cubicBezTo>
                  <a:lnTo>
                    <a:pt x="161" y="75"/>
                  </a:lnTo>
                  <a:cubicBezTo>
                    <a:pt x="165" y="75"/>
                    <a:pt x="169" y="77"/>
                    <a:pt x="169" y="82"/>
                  </a:cubicBezTo>
                  <a:lnTo>
                    <a:pt x="169" y="165"/>
                  </a:lnTo>
                  <a:cubicBezTo>
                    <a:pt x="169" y="170"/>
                    <a:pt x="165" y="174"/>
                    <a:pt x="161" y="174"/>
                  </a:cubicBezTo>
                  <a:lnTo>
                    <a:pt x="82" y="174"/>
                  </a:lnTo>
                  <a:cubicBezTo>
                    <a:pt x="77" y="174"/>
                    <a:pt x="74" y="170"/>
                    <a:pt x="74" y="165"/>
                  </a:cubicBezTo>
                  <a:lnTo>
                    <a:pt x="74" y="82"/>
                  </a:lnTo>
                  <a:close/>
                  <a:moveTo>
                    <a:pt x="82" y="248"/>
                  </a:moveTo>
                  <a:lnTo>
                    <a:pt x="161" y="248"/>
                  </a:lnTo>
                  <a:cubicBezTo>
                    <a:pt x="206" y="248"/>
                    <a:pt x="243" y="211"/>
                    <a:pt x="243" y="165"/>
                  </a:cubicBezTo>
                  <a:lnTo>
                    <a:pt x="243" y="82"/>
                  </a:lnTo>
                  <a:cubicBezTo>
                    <a:pt x="243" y="37"/>
                    <a:pt x="206" y="0"/>
                    <a:pt x="161" y="0"/>
                  </a:cubicBezTo>
                  <a:lnTo>
                    <a:pt x="82" y="0"/>
                  </a:lnTo>
                  <a:cubicBezTo>
                    <a:pt x="37" y="0"/>
                    <a:pt x="0" y="37"/>
                    <a:pt x="0" y="82"/>
                  </a:cubicBezTo>
                  <a:lnTo>
                    <a:pt x="0" y="165"/>
                  </a:lnTo>
                  <a:cubicBezTo>
                    <a:pt x="0" y="211"/>
                    <a:pt x="37" y="248"/>
                    <a:pt x="82" y="24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8" name="Freeform 19">
              <a:extLst>
                <a:ext uri="{FF2B5EF4-FFF2-40B4-BE49-F238E27FC236}">
                  <a16:creationId xmlns:a16="http://schemas.microsoft.com/office/drawing/2014/main" id="{F182BCB3-4CC4-6E40-9FDE-2B0D2DE9BEFF}"/>
                </a:ext>
              </a:extLst>
            </p:cNvPr>
            <p:cNvSpPr>
              <a:spLocks noChangeArrowheads="1"/>
            </p:cNvSpPr>
            <p:nvPr/>
          </p:nvSpPr>
          <p:spPr bwMode="auto">
            <a:xfrm>
              <a:off x="17083598" y="2936957"/>
              <a:ext cx="325677" cy="202145"/>
            </a:xfrm>
            <a:custGeom>
              <a:avLst/>
              <a:gdLst>
                <a:gd name="T0" fmla="*/ 109698 w 384"/>
                <a:gd name="T1" fmla="*/ 58711 h 238"/>
                <a:gd name="T2" fmla="*/ 28054 w 384"/>
                <a:gd name="T3" fmla="*/ 58711 h 238"/>
                <a:gd name="T4" fmla="*/ 28054 w 384"/>
                <a:gd name="T5" fmla="*/ 58711 h 238"/>
                <a:gd name="T6" fmla="*/ 28054 w 384"/>
                <a:gd name="T7" fmla="*/ 57990 h 238"/>
                <a:gd name="T8" fmla="*/ 36686 w 384"/>
                <a:gd name="T9" fmla="*/ 27014 h 238"/>
                <a:gd name="T10" fmla="*/ 36686 w 384"/>
                <a:gd name="T11" fmla="*/ 27014 h 238"/>
                <a:gd name="T12" fmla="*/ 36686 w 384"/>
                <a:gd name="T13" fmla="*/ 27014 h 238"/>
                <a:gd name="T14" fmla="*/ 101786 w 384"/>
                <a:gd name="T15" fmla="*/ 27014 h 238"/>
                <a:gd name="T16" fmla="*/ 101786 w 384"/>
                <a:gd name="T17" fmla="*/ 27014 h 238"/>
                <a:gd name="T18" fmla="*/ 101786 w 384"/>
                <a:gd name="T19" fmla="*/ 27014 h 238"/>
                <a:gd name="T20" fmla="*/ 110058 w 384"/>
                <a:gd name="T21" fmla="*/ 57990 h 238"/>
                <a:gd name="T22" fmla="*/ 110058 w 384"/>
                <a:gd name="T23" fmla="*/ 57990 h 238"/>
                <a:gd name="T24" fmla="*/ 109698 w 384"/>
                <a:gd name="T25" fmla="*/ 58711 h 238"/>
                <a:gd name="T26" fmla="*/ 127322 w 384"/>
                <a:gd name="T27" fmla="*/ 20171 h 238"/>
                <a:gd name="T28" fmla="*/ 127322 w 384"/>
                <a:gd name="T29" fmla="*/ 20171 h 238"/>
                <a:gd name="T30" fmla="*/ 101786 w 384"/>
                <a:gd name="T31" fmla="*/ 0 h 238"/>
                <a:gd name="T32" fmla="*/ 36686 w 384"/>
                <a:gd name="T33" fmla="*/ 0 h 238"/>
                <a:gd name="T34" fmla="*/ 36686 w 384"/>
                <a:gd name="T35" fmla="*/ 0 h 238"/>
                <a:gd name="T36" fmla="*/ 10430 w 384"/>
                <a:gd name="T37" fmla="*/ 20171 h 238"/>
                <a:gd name="T38" fmla="*/ 2518 w 384"/>
                <a:gd name="T39" fmla="*/ 51147 h 238"/>
                <a:gd name="T40" fmla="*/ 2518 w 384"/>
                <a:gd name="T41" fmla="*/ 51147 h 238"/>
                <a:gd name="T42" fmla="*/ 6834 w 384"/>
                <a:gd name="T43" fmla="*/ 74559 h 238"/>
                <a:gd name="T44" fmla="*/ 6834 w 384"/>
                <a:gd name="T45" fmla="*/ 74559 h 238"/>
                <a:gd name="T46" fmla="*/ 28773 w 384"/>
                <a:gd name="T47" fmla="*/ 85365 h 238"/>
                <a:gd name="T48" fmla="*/ 109698 w 384"/>
                <a:gd name="T49" fmla="*/ 85365 h 238"/>
                <a:gd name="T50" fmla="*/ 109698 w 384"/>
                <a:gd name="T51" fmla="*/ 85365 h 238"/>
                <a:gd name="T52" fmla="*/ 131638 w 384"/>
                <a:gd name="T53" fmla="*/ 74559 h 238"/>
                <a:gd name="T54" fmla="*/ 131638 w 384"/>
                <a:gd name="T55" fmla="*/ 74559 h 238"/>
                <a:gd name="T56" fmla="*/ 135954 w 384"/>
                <a:gd name="T57" fmla="*/ 51147 h 238"/>
                <a:gd name="T58" fmla="*/ 127322 w 384"/>
                <a:gd name="T59" fmla="*/ 20171 h 2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84" h="238">
                  <a:moveTo>
                    <a:pt x="305" y="163"/>
                  </a:moveTo>
                  <a:lnTo>
                    <a:pt x="78" y="163"/>
                  </a:lnTo>
                  <a:cubicBezTo>
                    <a:pt x="78" y="163"/>
                    <a:pt x="78" y="163"/>
                    <a:pt x="78" y="161"/>
                  </a:cubicBezTo>
                  <a:lnTo>
                    <a:pt x="102" y="75"/>
                  </a:lnTo>
                  <a:lnTo>
                    <a:pt x="283" y="75"/>
                  </a:lnTo>
                  <a:lnTo>
                    <a:pt x="306" y="161"/>
                  </a:lnTo>
                  <a:cubicBezTo>
                    <a:pt x="306" y="163"/>
                    <a:pt x="305" y="163"/>
                    <a:pt x="305" y="163"/>
                  </a:cubicBezTo>
                  <a:close/>
                  <a:moveTo>
                    <a:pt x="354" y="56"/>
                  </a:moveTo>
                  <a:lnTo>
                    <a:pt x="354" y="56"/>
                  </a:lnTo>
                  <a:cubicBezTo>
                    <a:pt x="345" y="23"/>
                    <a:pt x="316" y="0"/>
                    <a:pt x="283" y="0"/>
                  </a:cubicBezTo>
                  <a:lnTo>
                    <a:pt x="102" y="0"/>
                  </a:lnTo>
                  <a:cubicBezTo>
                    <a:pt x="69" y="0"/>
                    <a:pt x="38" y="23"/>
                    <a:pt x="29" y="56"/>
                  </a:cubicBezTo>
                  <a:lnTo>
                    <a:pt x="7" y="142"/>
                  </a:lnTo>
                  <a:cubicBezTo>
                    <a:pt x="0" y="164"/>
                    <a:pt x="6" y="189"/>
                    <a:pt x="19" y="207"/>
                  </a:cubicBezTo>
                  <a:cubicBezTo>
                    <a:pt x="34" y="226"/>
                    <a:pt x="56" y="237"/>
                    <a:pt x="80" y="237"/>
                  </a:cubicBezTo>
                  <a:lnTo>
                    <a:pt x="305" y="237"/>
                  </a:lnTo>
                  <a:cubicBezTo>
                    <a:pt x="329" y="237"/>
                    <a:pt x="351" y="226"/>
                    <a:pt x="366" y="207"/>
                  </a:cubicBezTo>
                  <a:cubicBezTo>
                    <a:pt x="379" y="189"/>
                    <a:pt x="383" y="164"/>
                    <a:pt x="378" y="142"/>
                  </a:cubicBezTo>
                  <a:lnTo>
                    <a:pt x="354" y="56"/>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99" name="Freeform 20">
              <a:extLst>
                <a:ext uri="{FF2B5EF4-FFF2-40B4-BE49-F238E27FC236}">
                  <a16:creationId xmlns:a16="http://schemas.microsoft.com/office/drawing/2014/main" id="{C4712A74-07AC-9D43-805C-C99CEA62CD37}"/>
                </a:ext>
              </a:extLst>
            </p:cNvPr>
            <p:cNvSpPr>
              <a:spLocks noChangeArrowheads="1"/>
            </p:cNvSpPr>
            <p:nvPr/>
          </p:nvSpPr>
          <p:spPr bwMode="auto">
            <a:xfrm>
              <a:off x="17899667" y="2704864"/>
              <a:ext cx="209632" cy="209632"/>
            </a:xfrm>
            <a:custGeom>
              <a:avLst/>
              <a:gdLst>
                <a:gd name="T0" fmla="*/ 61686 w 245"/>
                <a:gd name="T1" fmla="*/ 29276 h 249"/>
                <a:gd name="T2" fmla="*/ 61686 w 245"/>
                <a:gd name="T3" fmla="*/ 58910 h 249"/>
                <a:gd name="T4" fmla="*/ 61686 w 245"/>
                <a:gd name="T5" fmla="*/ 58910 h 249"/>
                <a:gd name="T6" fmla="*/ 58420 w 245"/>
                <a:gd name="T7" fmla="*/ 62123 h 249"/>
                <a:gd name="T8" fmla="*/ 30117 w 245"/>
                <a:gd name="T9" fmla="*/ 62123 h 249"/>
                <a:gd name="T10" fmla="*/ 30117 w 245"/>
                <a:gd name="T11" fmla="*/ 62123 h 249"/>
                <a:gd name="T12" fmla="*/ 27214 w 245"/>
                <a:gd name="T13" fmla="*/ 58910 h 249"/>
                <a:gd name="T14" fmla="*/ 27214 w 245"/>
                <a:gd name="T15" fmla="*/ 29276 h 249"/>
                <a:gd name="T16" fmla="*/ 27214 w 245"/>
                <a:gd name="T17" fmla="*/ 29276 h 249"/>
                <a:gd name="T18" fmla="*/ 30117 w 245"/>
                <a:gd name="T19" fmla="*/ 26777 h 249"/>
                <a:gd name="T20" fmla="*/ 58420 w 245"/>
                <a:gd name="T21" fmla="*/ 26777 h 249"/>
                <a:gd name="T22" fmla="*/ 58420 w 245"/>
                <a:gd name="T23" fmla="*/ 26777 h 249"/>
                <a:gd name="T24" fmla="*/ 61686 w 245"/>
                <a:gd name="T25" fmla="*/ 29276 h 249"/>
                <a:gd name="T26" fmla="*/ 0 w 245"/>
                <a:gd name="T27" fmla="*/ 29276 h 249"/>
                <a:gd name="T28" fmla="*/ 0 w 245"/>
                <a:gd name="T29" fmla="*/ 58910 h 249"/>
                <a:gd name="T30" fmla="*/ 0 w 245"/>
                <a:gd name="T31" fmla="*/ 58910 h 249"/>
                <a:gd name="T32" fmla="*/ 30117 w 245"/>
                <a:gd name="T33" fmla="*/ 88543 h 249"/>
                <a:gd name="T34" fmla="*/ 58420 w 245"/>
                <a:gd name="T35" fmla="*/ 88543 h 249"/>
                <a:gd name="T36" fmla="*/ 58420 w 245"/>
                <a:gd name="T37" fmla="*/ 88543 h 249"/>
                <a:gd name="T38" fmla="*/ 88537 w 245"/>
                <a:gd name="T39" fmla="*/ 58910 h 249"/>
                <a:gd name="T40" fmla="*/ 88537 w 245"/>
                <a:gd name="T41" fmla="*/ 29276 h 249"/>
                <a:gd name="T42" fmla="*/ 88537 w 245"/>
                <a:gd name="T43" fmla="*/ 29276 h 249"/>
                <a:gd name="T44" fmla="*/ 58420 w 245"/>
                <a:gd name="T45" fmla="*/ 0 h 249"/>
                <a:gd name="T46" fmla="*/ 30117 w 245"/>
                <a:gd name="T47" fmla="*/ 0 h 249"/>
                <a:gd name="T48" fmla="*/ 30117 w 245"/>
                <a:gd name="T49" fmla="*/ 0 h 249"/>
                <a:gd name="T50" fmla="*/ 0 w 245"/>
                <a:gd name="T51" fmla="*/ 29276 h 24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45" h="249">
                  <a:moveTo>
                    <a:pt x="170" y="82"/>
                  </a:moveTo>
                  <a:lnTo>
                    <a:pt x="170" y="165"/>
                  </a:lnTo>
                  <a:cubicBezTo>
                    <a:pt x="170" y="170"/>
                    <a:pt x="166" y="174"/>
                    <a:pt x="161" y="174"/>
                  </a:cubicBezTo>
                  <a:lnTo>
                    <a:pt x="83" y="174"/>
                  </a:lnTo>
                  <a:cubicBezTo>
                    <a:pt x="79" y="174"/>
                    <a:pt x="75" y="170"/>
                    <a:pt x="75" y="165"/>
                  </a:cubicBezTo>
                  <a:lnTo>
                    <a:pt x="75" y="82"/>
                  </a:lnTo>
                  <a:cubicBezTo>
                    <a:pt x="75" y="77"/>
                    <a:pt x="79" y="75"/>
                    <a:pt x="83" y="75"/>
                  </a:cubicBezTo>
                  <a:lnTo>
                    <a:pt x="161" y="75"/>
                  </a:lnTo>
                  <a:cubicBezTo>
                    <a:pt x="166" y="75"/>
                    <a:pt x="170" y="77"/>
                    <a:pt x="170" y="82"/>
                  </a:cubicBezTo>
                  <a:close/>
                  <a:moveTo>
                    <a:pt x="0" y="82"/>
                  </a:moveTo>
                  <a:lnTo>
                    <a:pt x="0" y="165"/>
                  </a:lnTo>
                  <a:cubicBezTo>
                    <a:pt x="0" y="211"/>
                    <a:pt x="37" y="248"/>
                    <a:pt x="83" y="248"/>
                  </a:cubicBezTo>
                  <a:lnTo>
                    <a:pt x="161" y="248"/>
                  </a:lnTo>
                  <a:cubicBezTo>
                    <a:pt x="207" y="248"/>
                    <a:pt x="244" y="211"/>
                    <a:pt x="244" y="165"/>
                  </a:cubicBezTo>
                  <a:lnTo>
                    <a:pt x="244" y="82"/>
                  </a:lnTo>
                  <a:cubicBezTo>
                    <a:pt x="244" y="37"/>
                    <a:pt x="207" y="0"/>
                    <a:pt x="161" y="0"/>
                  </a:cubicBezTo>
                  <a:lnTo>
                    <a:pt x="83" y="0"/>
                  </a:lnTo>
                  <a:cubicBezTo>
                    <a:pt x="37" y="0"/>
                    <a:pt x="0" y="37"/>
                    <a:pt x="0" y="8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00" name="Freeform 21">
              <a:extLst>
                <a:ext uri="{FF2B5EF4-FFF2-40B4-BE49-F238E27FC236}">
                  <a16:creationId xmlns:a16="http://schemas.microsoft.com/office/drawing/2014/main" id="{FF1C542A-2A7F-9840-96D1-E59A2C84305B}"/>
                </a:ext>
              </a:extLst>
            </p:cNvPr>
            <p:cNvSpPr>
              <a:spLocks noChangeArrowheads="1"/>
            </p:cNvSpPr>
            <p:nvPr/>
          </p:nvSpPr>
          <p:spPr bwMode="auto">
            <a:xfrm>
              <a:off x="17839772" y="2936957"/>
              <a:ext cx="325677" cy="202145"/>
            </a:xfrm>
            <a:custGeom>
              <a:avLst/>
              <a:gdLst>
                <a:gd name="T0" fmla="*/ 109413 w 385"/>
                <a:gd name="T1" fmla="*/ 58711 h 238"/>
                <a:gd name="T2" fmla="*/ 28340 w 385"/>
                <a:gd name="T3" fmla="*/ 58711 h 238"/>
                <a:gd name="T4" fmla="*/ 28340 w 385"/>
                <a:gd name="T5" fmla="*/ 58711 h 238"/>
                <a:gd name="T6" fmla="*/ 28340 w 385"/>
                <a:gd name="T7" fmla="*/ 57990 h 238"/>
                <a:gd name="T8" fmla="*/ 36232 w 385"/>
                <a:gd name="T9" fmla="*/ 27014 h 238"/>
                <a:gd name="T10" fmla="*/ 36232 w 385"/>
                <a:gd name="T11" fmla="*/ 27014 h 238"/>
                <a:gd name="T12" fmla="*/ 36591 w 385"/>
                <a:gd name="T13" fmla="*/ 27014 h 238"/>
                <a:gd name="T14" fmla="*/ 101163 w 385"/>
                <a:gd name="T15" fmla="*/ 27014 h 238"/>
                <a:gd name="T16" fmla="*/ 101163 w 385"/>
                <a:gd name="T17" fmla="*/ 27014 h 238"/>
                <a:gd name="T18" fmla="*/ 101521 w 385"/>
                <a:gd name="T19" fmla="*/ 27014 h 238"/>
                <a:gd name="T20" fmla="*/ 109413 w 385"/>
                <a:gd name="T21" fmla="*/ 57990 h 238"/>
                <a:gd name="T22" fmla="*/ 109413 w 385"/>
                <a:gd name="T23" fmla="*/ 57990 h 238"/>
                <a:gd name="T24" fmla="*/ 109413 w 385"/>
                <a:gd name="T25" fmla="*/ 58711 h 238"/>
                <a:gd name="T26" fmla="*/ 135601 w 385"/>
                <a:gd name="T27" fmla="*/ 51147 h 238"/>
                <a:gd name="T28" fmla="*/ 126991 w 385"/>
                <a:gd name="T29" fmla="*/ 20171 h 238"/>
                <a:gd name="T30" fmla="*/ 126991 w 385"/>
                <a:gd name="T31" fmla="*/ 20171 h 238"/>
                <a:gd name="T32" fmla="*/ 101163 w 385"/>
                <a:gd name="T33" fmla="*/ 0 h 238"/>
                <a:gd name="T34" fmla="*/ 36591 w 385"/>
                <a:gd name="T35" fmla="*/ 0 h 238"/>
                <a:gd name="T36" fmla="*/ 36591 w 385"/>
                <a:gd name="T37" fmla="*/ 0 h 238"/>
                <a:gd name="T38" fmla="*/ 10762 w 385"/>
                <a:gd name="T39" fmla="*/ 20171 h 238"/>
                <a:gd name="T40" fmla="*/ 2511 w 385"/>
                <a:gd name="T41" fmla="*/ 51147 h 238"/>
                <a:gd name="T42" fmla="*/ 2511 w 385"/>
                <a:gd name="T43" fmla="*/ 51147 h 238"/>
                <a:gd name="T44" fmla="*/ 7175 w 385"/>
                <a:gd name="T45" fmla="*/ 74559 h 238"/>
                <a:gd name="T46" fmla="*/ 7175 w 385"/>
                <a:gd name="T47" fmla="*/ 74559 h 238"/>
                <a:gd name="T48" fmla="*/ 28340 w 385"/>
                <a:gd name="T49" fmla="*/ 85365 h 238"/>
                <a:gd name="T50" fmla="*/ 109413 w 385"/>
                <a:gd name="T51" fmla="*/ 85365 h 238"/>
                <a:gd name="T52" fmla="*/ 109413 w 385"/>
                <a:gd name="T53" fmla="*/ 85365 h 238"/>
                <a:gd name="T54" fmla="*/ 130937 w 385"/>
                <a:gd name="T55" fmla="*/ 74559 h 238"/>
                <a:gd name="T56" fmla="*/ 130937 w 385"/>
                <a:gd name="T57" fmla="*/ 74559 h 238"/>
                <a:gd name="T58" fmla="*/ 135601 w 385"/>
                <a:gd name="T59" fmla="*/ 51147 h 23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85" h="238">
                  <a:moveTo>
                    <a:pt x="305" y="163"/>
                  </a:moveTo>
                  <a:lnTo>
                    <a:pt x="79" y="163"/>
                  </a:lnTo>
                  <a:cubicBezTo>
                    <a:pt x="79" y="163"/>
                    <a:pt x="77" y="163"/>
                    <a:pt x="79" y="161"/>
                  </a:cubicBezTo>
                  <a:lnTo>
                    <a:pt x="101" y="75"/>
                  </a:lnTo>
                  <a:cubicBezTo>
                    <a:pt x="102" y="75"/>
                    <a:pt x="102" y="75"/>
                    <a:pt x="102" y="75"/>
                  </a:cubicBezTo>
                  <a:lnTo>
                    <a:pt x="282" y="75"/>
                  </a:lnTo>
                  <a:lnTo>
                    <a:pt x="283" y="75"/>
                  </a:lnTo>
                  <a:lnTo>
                    <a:pt x="305" y="161"/>
                  </a:lnTo>
                  <a:cubicBezTo>
                    <a:pt x="307" y="163"/>
                    <a:pt x="305" y="163"/>
                    <a:pt x="305" y="163"/>
                  </a:cubicBezTo>
                  <a:close/>
                  <a:moveTo>
                    <a:pt x="378" y="142"/>
                  </a:moveTo>
                  <a:lnTo>
                    <a:pt x="354" y="56"/>
                  </a:lnTo>
                  <a:cubicBezTo>
                    <a:pt x="345" y="23"/>
                    <a:pt x="316" y="0"/>
                    <a:pt x="282" y="0"/>
                  </a:cubicBezTo>
                  <a:lnTo>
                    <a:pt x="102" y="0"/>
                  </a:lnTo>
                  <a:cubicBezTo>
                    <a:pt x="68" y="0"/>
                    <a:pt x="39" y="23"/>
                    <a:pt x="30" y="56"/>
                  </a:cubicBezTo>
                  <a:lnTo>
                    <a:pt x="7" y="142"/>
                  </a:lnTo>
                  <a:cubicBezTo>
                    <a:pt x="0" y="164"/>
                    <a:pt x="5" y="189"/>
                    <a:pt x="20" y="207"/>
                  </a:cubicBezTo>
                  <a:cubicBezTo>
                    <a:pt x="35" y="226"/>
                    <a:pt x="55" y="237"/>
                    <a:pt x="79" y="237"/>
                  </a:cubicBezTo>
                  <a:lnTo>
                    <a:pt x="305" y="237"/>
                  </a:lnTo>
                  <a:cubicBezTo>
                    <a:pt x="329" y="237"/>
                    <a:pt x="350" y="226"/>
                    <a:pt x="365" y="207"/>
                  </a:cubicBezTo>
                  <a:cubicBezTo>
                    <a:pt x="380" y="189"/>
                    <a:pt x="384" y="164"/>
                    <a:pt x="378" y="142"/>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01" name="Freeform 22">
              <a:extLst>
                <a:ext uri="{FF2B5EF4-FFF2-40B4-BE49-F238E27FC236}">
                  <a16:creationId xmlns:a16="http://schemas.microsoft.com/office/drawing/2014/main" id="{1CA08FEB-E313-344A-A7F7-944129AFBF38}"/>
                </a:ext>
              </a:extLst>
            </p:cNvPr>
            <p:cNvSpPr>
              <a:spLocks noChangeArrowheads="1"/>
            </p:cNvSpPr>
            <p:nvPr/>
          </p:nvSpPr>
          <p:spPr bwMode="auto">
            <a:xfrm>
              <a:off x="17244565" y="2386671"/>
              <a:ext cx="763660" cy="288246"/>
            </a:xfrm>
            <a:custGeom>
              <a:avLst/>
              <a:gdLst>
                <a:gd name="T0" fmla="*/ 9366 w 899"/>
                <a:gd name="T1" fmla="*/ 118653 h 341"/>
                <a:gd name="T2" fmla="*/ 9366 w 899"/>
                <a:gd name="T3" fmla="*/ 118653 h 341"/>
                <a:gd name="T4" fmla="*/ 27018 w 899"/>
                <a:gd name="T5" fmla="*/ 112201 h 341"/>
                <a:gd name="T6" fmla="*/ 27018 w 899"/>
                <a:gd name="T7" fmla="*/ 112201 h 341"/>
                <a:gd name="T8" fmla="*/ 80692 w 899"/>
                <a:gd name="T9" fmla="*/ 50186 h 341"/>
                <a:gd name="T10" fmla="*/ 80692 w 899"/>
                <a:gd name="T11" fmla="*/ 50186 h 341"/>
                <a:gd name="T12" fmla="*/ 162105 w 899"/>
                <a:gd name="T13" fmla="*/ 26527 h 341"/>
                <a:gd name="T14" fmla="*/ 162105 w 899"/>
                <a:gd name="T15" fmla="*/ 26527 h 341"/>
                <a:gd name="T16" fmla="*/ 242797 w 899"/>
                <a:gd name="T17" fmla="*/ 50186 h 341"/>
                <a:gd name="T18" fmla="*/ 242797 w 899"/>
                <a:gd name="T19" fmla="*/ 50186 h 341"/>
                <a:gd name="T20" fmla="*/ 295752 w 899"/>
                <a:gd name="T21" fmla="*/ 111125 h 341"/>
                <a:gd name="T22" fmla="*/ 295752 w 899"/>
                <a:gd name="T23" fmla="*/ 111125 h 341"/>
                <a:gd name="T24" fmla="*/ 314124 w 899"/>
                <a:gd name="T25" fmla="*/ 117936 h 341"/>
                <a:gd name="T26" fmla="*/ 314124 w 899"/>
                <a:gd name="T27" fmla="*/ 117936 h 341"/>
                <a:gd name="T28" fmla="*/ 320608 w 899"/>
                <a:gd name="T29" fmla="*/ 99654 h 341"/>
                <a:gd name="T30" fmla="*/ 320608 w 899"/>
                <a:gd name="T31" fmla="*/ 99654 h 341"/>
                <a:gd name="T32" fmla="*/ 256847 w 899"/>
                <a:gd name="T33" fmla="*/ 27961 h 341"/>
                <a:gd name="T34" fmla="*/ 256847 w 899"/>
                <a:gd name="T35" fmla="*/ 27961 h 341"/>
                <a:gd name="T36" fmla="*/ 162105 w 899"/>
                <a:gd name="T37" fmla="*/ 0 h 341"/>
                <a:gd name="T38" fmla="*/ 162105 w 899"/>
                <a:gd name="T39" fmla="*/ 0 h 341"/>
                <a:gd name="T40" fmla="*/ 65923 w 899"/>
                <a:gd name="T41" fmla="*/ 27961 h 341"/>
                <a:gd name="T42" fmla="*/ 65923 w 899"/>
                <a:gd name="T43" fmla="*/ 27961 h 341"/>
                <a:gd name="T44" fmla="*/ 2522 w 899"/>
                <a:gd name="T45" fmla="*/ 101088 h 341"/>
                <a:gd name="T46" fmla="*/ 2522 w 899"/>
                <a:gd name="T47" fmla="*/ 101088 h 341"/>
                <a:gd name="T48" fmla="*/ 9366 w 899"/>
                <a:gd name="T49" fmla="*/ 118653 h 34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899" h="341">
                  <a:moveTo>
                    <a:pt x="26" y="331"/>
                  </a:moveTo>
                  <a:lnTo>
                    <a:pt x="26" y="331"/>
                  </a:lnTo>
                  <a:cubicBezTo>
                    <a:pt x="45" y="340"/>
                    <a:pt x="69" y="326"/>
                    <a:pt x="75" y="313"/>
                  </a:cubicBezTo>
                  <a:cubicBezTo>
                    <a:pt x="108" y="242"/>
                    <a:pt x="159" y="183"/>
                    <a:pt x="224" y="140"/>
                  </a:cubicBezTo>
                  <a:cubicBezTo>
                    <a:pt x="292" y="97"/>
                    <a:pt x="369" y="74"/>
                    <a:pt x="450" y="74"/>
                  </a:cubicBezTo>
                  <a:cubicBezTo>
                    <a:pt x="528" y="74"/>
                    <a:pt x="606" y="97"/>
                    <a:pt x="674" y="140"/>
                  </a:cubicBezTo>
                  <a:cubicBezTo>
                    <a:pt x="737" y="182"/>
                    <a:pt x="789" y="241"/>
                    <a:pt x="821" y="310"/>
                  </a:cubicBezTo>
                  <a:cubicBezTo>
                    <a:pt x="830" y="329"/>
                    <a:pt x="853" y="337"/>
                    <a:pt x="872" y="329"/>
                  </a:cubicBezTo>
                  <a:cubicBezTo>
                    <a:pt x="890" y="319"/>
                    <a:pt x="898" y="297"/>
                    <a:pt x="890" y="278"/>
                  </a:cubicBezTo>
                  <a:cubicBezTo>
                    <a:pt x="851" y="196"/>
                    <a:pt x="789" y="127"/>
                    <a:pt x="713" y="78"/>
                  </a:cubicBezTo>
                  <a:cubicBezTo>
                    <a:pt x="635" y="26"/>
                    <a:pt x="543" y="0"/>
                    <a:pt x="450" y="0"/>
                  </a:cubicBezTo>
                  <a:cubicBezTo>
                    <a:pt x="355" y="0"/>
                    <a:pt x="263" y="28"/>
                    <a:pt x="183" y="78"/>
                  </a:cubicBezTo>
                  <a:cubicBezTo>
                    <a:pt x="106" y="128"/>
                    <a:pt x="45" y="199"/>
                    <a:pt x="7" y="282"/>
                  </a:cubicBezTo>
                  <a:cubicBezTo>
                    <a:pt x="0" y="300"/>
                    <a:pt x="7" y="322"/>
                    <a:pt x="26" y="331"/>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102" name="Group 101">
            <a:extLst>
              <a:ext uri="{FF2B5EF4-FFF2-40B4-BE49-F238E27FC236}">
                <a16:creationId xmlns:a16="http://schemas.microsoft.com/office/drawing/2014/main" id="{491E47DE-594C-484A-B4CA-C07B5F9882B5}"/>
              </a:ext>
            </a:extLst>
          </p:cNvPr>
          <p:cNvGrpSpPr/>
          <p:nvPr/>
        </p:nvGrpSpPr>
        <p:grpSpPr>
          <a:xfrm>
            <a:off x="4100176" y="5262050"/>
            <a:ext cx="396388" cy="370235"/>
            <a:chOff x="8657130" y="2323034"/>
            <a:chExt cx="1078109" cy="1006982"/>
          </a:xfrm>
          <a:solidFill>
            <a:schemeClr val="tx1"/>
          </a:solidFill>
        </p:grpSpPr>
        <p:sp>
          <p:nvSpPr>
            <p:cNvPr id="103" name="Freeform 102">
              <a:extLst>
                <a:ext uri="{FF2B5EF4-FFF2-40B4-BE49-F238E27FC236}">
                  <a16:creationId xmlns:a16="http://schemas.microsoft.com/office/drawing/2014/main" id="{BA2586DD-69F2-1C4F-A620-B7B65DB5A53F}"/>
                </a:ext>
              </a:extLst>
            </p:cNvPr>
            <p:cNvSpPr>
              <a:spLocks noChangeArrowheads="1"/>
            </p:cNvSpPr>
            <p:nvPr/>
          </p:nvSpPr>
          <p:spPr bwMode="auto">
            <a:xfrm>
              <a:off x="8657130" y="2323034"/>
              <a:ext cx="1078109" cy="1006982"/>
            </a:xfrm>
            <a:custGeom>
              <a:avLst/>
              <a:gdLst>
                <a:gd name="T0" fmla="*/ 228239 w 1268"/>
                <a:gd name="T1" fmla="*/ 347237 h 1188"/>
                <a:gd name="T2" fmla="*/ 228239 w 1268"/>
                <a:gd name="T3" fmla="*/ 347237 h 1188"/>
                <a:gd name="T4" fmla="*/ 198673 w 1268"/>
                <a:gd name="T5" fmla="*/ 345440 h 1188"/>
                <a:gd name="T6" fmla="*/ 198673 w 1268"/>
                <a:gd name="T7" fmla="*/ 345440 h 1188"/>
                <a:gd name="T8" fmla="*/ 183890 w 1268"/>
                <a:gd name="T9" fmla="*/ 350832 h 1188"/>
                <a:gd name="T10" fmla="*/ 183890 w 1268"/>
                <a:gd name="T11" fmla="*/ 350832 h 1188"/>
                <a:gd name="T12" fmla="*/ 119709 w 1268"/>
                <a:gd name="T13" fmla="*/ 389294 h 1188"/>
                <a:gd name="T14" fmla="*/ 119709 w 1268"/>
                <a:gd name="T15" fmla="*/ 389294 h 1188"/>
                <a:gd name="T16" fmla="*/ 72835 w 1268"/>
                <a:gd name="T17" fmla="*/ 398280 h 1188"/>
                <a:gd name="T18" fmla="*/ 72835 w 1268"/>
                <a:gd name="T19" fmla="*/ 398280 h 1188"/>
                <a:gd name="T20" fmla="*/ 90503 w 1268"/>
                <a:gd name="T21" fmla="*/ 380307 h 1188"/>
                <a:gd name="T22" fmla="*/ 90503 w 1268"/>
                <a:gd name="T23" fmla="*/ 380307 h 1188"/>
                <a:gd name="T24" fmla="*/ 107449 w 1268"/>
                <a:gd name="T25" fmla="*/ 333937 h 1188"/>
                <a:gd name="T26" fmla="*/ 107449 w 1268"/>
                <a:gd name="T27" fmla="*/ 333937 h 1188"/>
                <a:gd name="T28" fmla="*/ 106368 w 1268"/>
                <a:gd name="T29" fmla="*/ 322435 h 1188"/>
                <a:gd name="T30" fmla="*/ 106368 w 1268"/>
                <a:gd name="T31" fmla="*/ 322435 h 1188"/>
                <a:gd name="T32" fmla="*/ 98796 w 1268"/>
                <a:gd name="T33" fmla="*/ 309494 h 1188"/>
                <a:gd name="T34" fmla="*/ 98796 w 1268"/>
                <a:gd name="T35" fmla="*/ 309494 h 1188"/>
                <a:gd name="T36" fmla="*/ 26682 w 1268"/>
                <a:gd name="T37" fmla="*/ 186559 h 1188"/>
                <a:gd name="T38" fmla="*/ 26682 w 1268"/>
                <a:gd name="T39" fmla="*/ 186559 h 1188"/>
                <a:gd name="T40" fmla="*/ 228239 w 1268"/>
                <a:gd name="T41" fmla="*/ 26600 h 1188"/>
                <a:gd name="T42" fmla="*/ 228239 w 1268"/>
                <a:gd name="T43" fmla="*/ 26600 h 1188"/>
                <a:gd name="T44" fmla="*/ 429797 w 1268"/>
                <a:gd name="T45" fmla="*/ 186559 h 1188"/>
                <a:gd name="T46" fmla="*/ 429797 w 1268"/>
                <a:gd name="T47" fmla="*/ 186559 h 1188"/>
                <a:gd name="T48" fmla="*/ 228239 w 1268"/>
                <a:gd name="T49" fmla="*/ 347237 h 1188"/>
                <a:gd name="T50" fmla="*/ 388692 w 1268"/>
                <a:gd name="T51" fmla="*/ 53559 h 1188"/>
                <a:gd name="T52" fmla="*/ 388692 w 1268"/>
                <a:gd name="T53" fmla="*/ 53559 h 1188"/>
                <a:gd name="T54" fmla="*/ 228239 w 1268"/>
                <a:gd name="T55" fmla="*/ 0 h 1188"/>
                <a:gd name="T56" fmla="*/ 228239 w 1268"/>
                <a:gd name="T57" fmla="*/ 0 h 1188"/>
                <a:gd name="T58" fmla="*/ 67787 w 1268"/>
                <a:gd name="T59" fmla="*/ 53559 h 1188"/>
                <a:gd name="T60" fmla="*/ 67787 w 1268"/>
                <a:gd name="T61" fmla="*/ 53559 h 1188"/>
                <a:gd name="T62" fmla="*/ 0 w 1268"/>
                <a:gd name="T63" fmla="*/ 186559 h 1188"/>
                <a:gd name="T64" fmla="*/ 0 w 1268"/>
                <a:gd name="T65" fmla="*/ 186559 h 1188"/>
                <a:gd name="T66" fmla="*/ 80046 w 1268"/>
                <a:gd name="T67" fmla="*/ 329264 h 1188"/>
                <a:gd name="T68" fmla="*/ 80046 w 1268"/>
                <a:gd name="T69" fmla="*/ 329264 h 1188"/>
                <a:gd name="T70" fmla="*/ 80407 w 1268"/>
                <a:gd name="T71" fmla="*/ 333937 h 1188"/>
                <a:gd name="T72" fmla="*/ 80407 w 1268"/>
                <a:gd name="T73" fmla="*/ 333937 h 1188"/>
                <a:gd name="T74" fmla="*/ 38941 w 1268"/>
                <a:gd name="T75" fmla="*/ 388934 h 1188"/>
                <a:gd name="T76" fmla="*/ 38941 w 1268"/>
                <a:gd name="T77" fmla="*/ 388934 h 1188"/>
                <a:gd name="T78" fmla="*/ 28485 w 1268"/>
                <a:gd name="T79" fmla="*/ 406548 h 1188"/>
                <a:gd name="T80" fmla="*/ 28485 w 1268"/>
                <a:gd name="T81" fmla="*/ 406548 h 1188"/>
                <a:gd name="T82" fmla="*/ 34615 w 1268"/>
                <a:gd name="T83" fmla="*/ 421286 h 1188"/>
                <a:gd name="T84" fmla="*/ 34615 w 1268"/>
                <a:gd name="T85" fmla="*/ 421286 h 1188"/>
                <a:gd name="T86" fmla="*/ 48677 w 1268"/>
                <a:gd name="T87" fmla="*/ 426678 h 1188"/>
                <a:gd name="T88" fmla="*/ 48677 w 1268"/>
                <a:gd name="T89" fmla="*/ 426678 h 1188"/>
                <a:gd name="T90" fmla="*/ 49758 w 1268"/>
                <a:gd name="T91" fmla="*/ 426678 h 1188"/>
                <a:gd name="T92" fmla="*/ 49758 w 1268"/>
                <a:gd name="T93" fmla="*/ 426678 h 1188"/>
                <a:gd name="T94" fmla="*/ 199755 w 1268"/>
                <a:gd name="T95" fmla="*/ 372399 h 1188"/>
                <a:gd name="T96" fmla="*/ 199755 w 1268"/>
                <a:gd name="T97" fmla="*/ 372399 h 1188"/>
                <a:gd name="T98" fmla="*/ 228239 w 1268"/>
                <a:gd name="T99" fmla="*/ 374197 h 1188"/>
                <a:gd name="T100" fmla="*/ 228239 w 1268"/>
                <a:gd name="T101" fmla="*/ 374197 h 1188"/>
                <a:gd name="T102" fmla="*/ 388692 w 1268"/>
                <a:gd name="T103" fmla="*/ 320278 h 1188"/>
                <a:gd name="T104" fmla="*/ 388692 w 1268"/>
                <a:gd name="T105" fmla="*/ 320278 h 1188"/>
                <a:gd name="T106" fmla="*/ 456839 w 1268"/>
                <a:gd name="T107" fmla="*/ 186559 h 1188"/>
                <a:gd name="T108" fmla="*/ 456839 w 1268"/>
                <a:gd name="T109" fmla="*/ 186559 h 1188"/>
                <a:gd name="T110" fmla="*/ 388692 w 1268"/>
                <a:gd name="T111" fmla="*/ 53559 h 11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268" h="1188">
                  <a:moveTo>
                    <a:pt x="633" y="966"/>
                  </a:moveTo>
                  <a:lnTo>
                    <a:pt x="633" y="966"/>
                  </a:lnTo>
                  <a:cubicBezTo>
                    <a:pt x="606" y="966"/>
                    <a:pt x="577" y="965"/>
                    <a:pt x="551" y="961"/>
                  </a:cubicBezTo>
                  <a:cubicBezTo>
                    <a:pt x="535" y="959"/>
                    <a:pt x="522" y="965"/>
                    <a:pt x="510" y="976"/>
                  </a:cubicBezTo>
                  <a:cubicBezTo>
                    <a:pt x="458" y="1026"/>
                    <a:pt x="400" y="1062"/>
                    <a:pt x="332" y="1083"/>
                  </a:cubicBezTo>
                  <a:cubicBezTo>
                    <a:pt x="293" y="1095"/>
                    <a:pt x="251" y="1104"/>
                    <a:pt x="202" y="1108"/>
                  </a:cubicBezTo>
                  <a:cubicBezTo>
                    <a:pt x="221" y="1094"/>
                    <a:pt x="237" y="1076"/>
                    <a:pt x="251" y="1058"/>
                  </a:cubicBezTo>
                  <a:cubicBezTo>
                    <a:pt x="282" y="1018"/>
                    <a:pt x="298" y="974"/>
                    <a:pt x="298" y="929"/>
                  </a:cubicBezTo>
                  <a:cubicBezTo>
                    <a:pt x="298" y="917"/>
                    <a:pt x="296" y="907"/>
                    <a:pt x="295" y="897"/>
                  </a:cubicBezTo>
                  <a:cubicBezTo>
                    <a:pt x="293" y="882"/>
                    <a:pt x="286" y="870"/>
                    <a:pt x="274" y="861"/>
                  </a:cubicBezTo>
                  <a:cubicBezTo>
                    <a:pt x="146" y="777"/>
                    <a:pt x="74" y="651"/>
                    <a:pt x="74" y="519"/>
                  </a:cubicBezTo>
                  <a:cubicBezTo>
                    <a:pt x="74" y="273"/>
                    <a:pt x="324" y="74"/>
                    <a:pt x="633" y="74"/>
                  </a:cubicBezTo>
                  <a:cubicBezTo>
                    <a:pt x="942" y="74"/>
                    <a:pt x="1192" y="273"/>
                    <a:pt x="1192" y="519"/>
                  </a:cubicBezTo>
                  <a:cubicBezTo>
                    <a:pt x="1192" y="766"/>
                    <a:pt x="942" y="966"/>
                    <a:pt x="633" y="966"/>
                  </a:cubicBezTo>
                  <a:close/>
                  <a:moveTo>
                    <a:pt x="1078" y="149"/>
                  </a:moveTo>
                  <a:lnTo>
                    <a:pt x="1078" y="149"/>
                  </a:lnTo>
                  <a:cubicBezTo>
                    <a:pt x="958" y="53"/>
                    <a:pt x="801" y="0"/>
                    <a:pt x="633" y="0"/>
                  </a:cubicBezTo>
                  <a:cubicBezTo>
                    <a:pt x="465" y="0"/>
                    <a:pt x="307" y="53"/>
                    <a:pt x="188" y="149"/>
                  </a:cubicBezTo>
                  <a:cubicBezTo>
                    <a:pt x="67" y="248"/>
                    <a:pt x="0" y="380"/>
                    <a:pt x="0" y="519"/>
                  </a:cubicBezTo>
                  <a:cubicBezTo>
                    <a:pt x="0" y="673"/>
                    <a:pt x="80" y="817"/>
                    <a:pt x="222" y="916"/>
                  </a:cubicBezTo>
                  <a:cubicBezTo>
                    <a:pt x="223" y="920"/>
                    <a:pt x="223" y="925"/>
                    <a:pt x="223" y="929"/>
                  </a:cubicBezTo>
                  <a:cubicBezTo>
                    <a:pt x="223" y="974"/>
                    <a:pt x="193" y="1038"/>
                    <a:pt x="108" y="1082"/>
                  </a:cubicBezTo>
                  <a:cubicBezTo>
                    <a:pt x="91" y="1092"/>
                    <a:pt x="79" y="1110"/>
                    <a:pt x="79" y="1131"/>
                  </a:cubicBezTo>
                  <a:cubicBezTo>
                    <a:pt x="79" y="1147"/>
                    <a:pt x="85" y="1162"/>
                    <a:pt x="96" y="1172"/>
                  </a:cubicBezTo>
                  <a:cubicBezTo>
                    <a:pt x="107" y="1183"/>
                    <a:pt x="120" y="1187"/>
                    <a:pt x="135" y="1187"/>
                  </a:cubicBezTo>
                  <a:cubicBezTo>
                    <a:pt x="137" y="1187"/>
                    <a:pt x="137" y="1187"/>
                    <a:pt x="138" y="1187"/>
                  </a:cubicBezTo>
                  <a:cubicBezTo>
                    <a:pt x="268" y="1183"/>
                    <a:pt x="419" y="1160"/>
                    <a:pt x="554" y="1036"/>
                  </a:cubicBezTo>
                  <a:cubicBezTo>
                    <a:pt x="579" y="1039"/>
                    <a:pt x="606" y="1041"/>
                    <a:pt x="633" y="1041"/>
                  </a:cubicBezTo>
                  <a:cubicBezTo>
                    <a:pt x="801" y="1041"/>
                    <a:pt x="959" y="987"/>
                    <a:pt x="1078" y="891"/>
                  </a:cubicBezTo>
                  <a:cubicBezTo>
                    <a:pt x="1199" y="792"/>
                    <a:pt x="1267" y="660"/>
                    <a:pt x="1267" y="519"/>
                  </a:cubicBezTo>
                  <a:cubicBezTo>
                    <a:pt x="1267" y="380"/>
                    <a:pt x="1199" y="248"/>
                    <a:pt x="1078" y="149"/>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04" name="Freeform 103">
              <a:extLst>
                <a:ext uri="{FF2B5EF4-FFF2-40B4-BE49-F238E27FC236}">
                  <a16:creationId xmlns:a16="http://schemas.microsoft.com/office/drawing/2014/main" id="{7C16C790-E8B4-F541-B64A-B08B72C9EAD6}"/>
                </a:ext>
              </a:extLst>
            </p:cNvPr>
            <p:cNvSpPr>
              <a:spLocks noChangeArrowheads="1"/>
            </p:cNvSpPr>
            <p:nvPr/>
          </p:nvSpPr>
          <p:spPr bwMode="auto">
            <a:xfrm>
              <a:off x="8877993" y="2629995"/>
              <a:ext cx="640126" cy="325677"/>
            </a:xfrm>
            <a:custGeom>
              <a:avLst/>
              <a:gdLst>
                <a:gd name="T0" fmla="*/ 228144 w 752"/>
                <a:gd name="T1" fmla="*/ 111067 h 383"/>
                <a:gd name="T2" fmla="*/ 244388 w 752"/>
                <a:gd name="T3" fmla="*/ 95200 h 383"/>
                <a:gd name="T4" fmla="*/ 109740 w 752"/>
                <a:gd name="T5" fmla="*/ 111067 h 383"/>
                <a:gd name="T6" fmla="*/ 93857 w 752"/>
                <a:gd name="T7" fmla="*/ 95200 h 383"/>
                <a:gd name="T8" fmla="*/ 109740 w 752"/>
                <a:gd name="T9" fmla="*/ 111067 h 383"/>
                <a:gd name="T10" fmla="*/ 42596 w 752"/>
                <a:gd name="T11" fmla="*/ 27406 h 383"/>
                <a:gd name="T12" fmla="*/ 26352 w 752"/>
                <a:gd name="T13" fmla="*/ 42912 h 383"/>
                <a:gd name="T14" fmla="*/ 162083 w 752"/>
                <a:gd name="T15" fmla="*/ 27406 h 383"/>
                <a:gd name="T16" fmla="*/ 177244 w 752"/>
                <a:gd name="T17" fmla="*/ 42912 h 383"/>
                <a:gd name="T18" fmla="*/ 162083 w 752"/>
                <a:gd name="T19" fmla="*/ 27406 h 383"/>
                <a:gd name="T20" fmla="*/ 225617 w 752"/>
                <a:gd name="T21" fmla="*/ 68515 h 383"/>
                <a:gd name="T22" fmla="*/ 221285 w 752"/>
                <a:gd name="T23" fmla="*/ 68515 h 383"/>
                <a:gd name="T24" fmla="*/ 203597 w 752"/>
                <a:gd name="T25" fmla="*/ 50845 h 383"/>
                <a:gd name="T26" fmla="*/ 204679 w 752"/>
                <a:gd name="T27" fmla="*/ 24882 h 383"/>
                <a:gd name="T28" fmla="*/ 180132 w 752"/>
                <a:gd name="T29" fmla="*/ 0 h 383"/>
                <a:gd name="T30" fmla="*/ 159195 w 752"/>
                <a:gd name="T31" fmla="*/ 0 h 383"/>
                <a:gd name="T32" fmla="*/ 135009 w 752"/>
                <a:gd name="T33" fmla="*/ 45436 h 383"/>
                <a:gd name="T34" fmla="*/ 135731 w 752"/>
                <a:gd name="T35" fmla="*/ 51206 h 383"/>
                <a:gd name="T36" fmla="*/ 118043 w 752"/>
                <a:gd name="T37" fmla="*/ 68876 h 383"/>
                <a:gd name="T38" fmla="*/ 91330 w 752"/>
                <a:gd name="T39" fmla="*/ 68515 h 383"/>
                <a:gd name="T40" fmla="*/ 86637 w 752"/>
                <a:gd name="T41" fmla="*/ 68876 h 383"/>
                <a:gd name="T42" fmla="*/ 68948 w 752"/>
                <a:gd name="T43" fmla="*/ 51206 h 383"/>
                <a:gd name="T44" fmla="*/ 69309 w 752"/>
                <a:gd name="T45" fmla="*/ 24882 h 383"/>
                <a:gd name="T46" fmla="*/ 44762 w 752"/>
                <a:gd name="T47" fmla="*/ 0 h 383"/>
                <a:gd name="T48" fmla="*/ 23825 w 752"/>
                <a:gd name="T49" fmla="*/ 0 h 383"/>
                <a:gd name="T50" fmla="*/ 0 w 752"/>
                <a:gd name="T51" fmla="*/ 45436 h 383"/>
                <a:gd name="T52" fmla="*/ 23825 w 752"/>
                <a:gd name="T53" fmla="*/ 69597 h 383"/>
                <a:gd name="T54" fmla="*/ 44762 w 752"/>
                <a:gd name="T55" fmla="*/ 69597 h 383"/>
                <a:gd name="T56" fmla="*/ 67866 w 752"/>
                <a:gd name="T57" fmla="*/ 87988 h 383"/>
                <a:gd name="T58" fmla="*/ 67144 w 752"/>
                <a:gd name="T59" fmla="*/ 92315 h 383"/>
                <a:gd name="T60" fmla="*/ 67144 w 752"/>
                <a:gd name="T61" fmla="*/ 113230 h 383"/>
                <a:gd name="T62" fmla="*/ 112267 w 752"/>
                <a:gd name="T63" fmla="*/ 137751 h 383"/>
                <a:gd name="T64" fmla="*/ 136814 w 752"/>
                <a:gd name="T65" fmla="*/ 113230 h 383"/>
                <a:gd name="T66" fmla="*/ 136814 w 752"/>
                <a:gd name="T67" fmla="*/ 92315 h 383"/>
                <a:gd name="T68" fmla="*/ 155585 w 752"/>
                <a:gd name="T69" fmla="*/ 69597 h 383"/>
                <a:gd name="T70" fmla="*/ 159195 w 752"/>
                <a:gd name="T71" fmla="*/ 69597 h 383"/>
                <a:gd name="T72" fmla="*/ 180132 w 752"/>
                <a:gd name="T73" fmla="*/ 69597 h 383"/>
                <a:gd name="T74" fmla="*/ 202153 w 752"/>
                <a:gd name="T75" fmla="*/ 87267 h 383"/>
                <a:gd name="T76" fmla="*/ 201431 w 752"/>
                <a:gd name="T77" fmla="*/ 92315 h 383"/>
                <a:gd name="T78" fmla="*/ 201431 w 752"/>
                <a:gd name="T79" fmla="*/ 113230 h 383"/>
                <a:gd name="T80" fmla="*/ 246193 w 752"/>
                <a:gd name="T81" fmla="*/ 137751 h 383"/>
                <a:gd name="T82" fmla="*/ 271101 w 752"/>
                <a:gd name="T83" fmla="*/ 113230 h 383"/>
                <a:gd name="T84" fmla="*/ 271101 w 752"/>
                <a:gd name="T85" fmla="*/ 92315 h 38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752" h="383">
                  <a:moveTo>
                    <a:pt x="677" y="308"/>
                  </a:moveTo>
                  <a:lnTo>
                    <a:pt x="632" y="308"/>
                  </a:lnTo>
                  <a:lnTo>
                    <a:pt x="632" y="264"/>
                  </a:lnTo>
                  <a:lnTo>
                    <a:pt x="677" y="264"/>
                  </a:lnTo>
                  <a:lnTo>
                    <a:pt x="677" y="308"/>
                  </a:lnTo>
                  <a:close/>
                  <a:moveTo>
                    <a:pt x="304" y="308"/>
                  </a:moveTo>
                  <a:lnTo>
                    <a:pt x="260" y="308"/>
                  </a:lnTo>
                  <a:lnTo>
                    <a:pt x="260" y="264"/>
                  </a:lnTo>
                  <a:lnTo>
                    <a:pt x="304" y="264"/>
                  </a:lnTo>
                  <a:lnTo>
                    <a:pt x="304" y="308"/>
                  </a:lnTo>
                  <a:close/>
                  <a:moveTo>
                    <a:pt x="73" y="76"/>
                  </a:moveTo>
                  <a:lnTo>
                    <a:pt x="118" y="76"/>
                  </a:lnTo>
                  <a:lnTo>
                    <a:pt x="118" y="119"/>
                  </a:lnTo>
                  <a:lnTo>
                    <a:pt x="73" y="119"/>
                  </a:lnTo>
                  <a:lnTo>
                    <a:pt x="73" y="76"/>
                  </a:lnTo>
                  <a:close/>
                  <a:moveTo>
                    <a:pt x="449" y="76"/>
                  </a:moveTo>
                  <a:lnTo>
                    <a:pt x="491" y="76"/>
                  </a:lnTo>
                  <a:lnTo>
                    <a:pt x="491" y="119"/>
                  </a:lnTo>
                  <a:lnTo>
                    <a:pt x="449" y="119"/>
                  </a:lnTo>
                  <a:lnTo>
                    <a:pt x="449" y="76"/>
                  </a:lnTo>
                  <a:close/>
                  <a:moveTo>
                    <a:pt x="682" y="190"/>
                  </a:moveTo>
                  <a:lnTo>
                    <a:pt x="625" y="190"/>
                  </a:lnTo>
                  <a:cubicBezTo>
                    <a:pt x="622" y="190"/>
                    <a:pt x="617" y="190"/>
                    <a:pt x="613" y="190"/>
                  </a:cubicBezTo>
                  <a:lnTo>
                    <a:pt x="564" y="141"/>
                  </a:lnTo>
                  <a:cubicBezTo>
                    <a:pt x="565" y="137"/>
                    <a:pt x="567" y="132"/>
                    <a:pt x="567" y="126"/>
                  </a:cubicBezTo>
                  <a:lnTo>
                    <a:pt x="567" y="69"/>
                  </a:lnTo>
                  <a:cubicBezTo>
                    <a:pt x="567" y="32"/>
                    <a:pt x="536" y="0"/>
                    <a:pt x="499" y="0"/>
                  </a:cubicBezTo>
                  <a:lnTo>
                    <a:pt x="441" y="0"/>
                  </a:lnTo>
                  <a:cubicBezTo>
                    <a:pt x="404" y="0"/>
                    <a:pt x="374" y="32"/>
                    <a:pt x="374" y="69"/>
                  </a:cubicBezTo>
                  <a:lnTo>
                    <a:pt x="374" y="126"/>
                  </a:lnTo>
                  <a:cubicBezTo>
                    <a:pt x="374" y="132"/>
                    <a:pt x="374" y="137"/>
                    <a:pt x="376" y="142"/>
                  </a:cubicBezTo>
                  <a:lnTo>
                    <a:pt x="327" y="191"/>
                  </a:lnTo>
                  <a:cubicBezTo>
                    <a:pt x="323" y="190"/>
                    <a:pt x="317" y="190"/>
                    <a:pt x="311" y="190"/>
                  </a:cubicBezTo>
                  <a:lnTo>
                    <a:pt x="253" y="190"/>
                  </a:lnTo>
                  <a:cubicBezTo>
                    <a:pt x="248" y="190"/>
                    <a:pt x="244" y="190"/>
                    <a:pt x="240" y="191"/>
                  </a:cubicBezTo>
                  <a:lnTo>
                    <a:pt x="191" y="142"/>
                  </a:lnTo>
                  <a:cubicBezTo>
                    <a:pt x="191" y="137"/>
                    <a:pt x="192" y="132"/>
                    <a:pt x="192" y="126"/>
                  </a:cubicBezTo>
                  <a:lnTo>
                    <a:pt x="192" y="69"/>
                  </a:lnTo>
                  <a:cubicBezTo>
                    <a:pt x="192" y="32"/>
                    <a:pt x="161" y="0"/>
                    <a:pt x="124" y="0"/>
                  </a:cubicBezTo>
                  <a:lnTo>
                    <a:pt x="66" y="0"/>
                  </a:lnTo>
                  <a:cubicBezTo>
                    <a:pt x="29" y="0"/>
                    <a:pt x="0" y="32"/>
                    <a:pt x="0" y="69"/>
                  </a:cubicBezTo>
                  <a:lnTo>
                    <a:pt x="0" y="126"/>
                  </a:lnTo>
                  <a:cubicBezTo>
                    <a:pt x="0" y="163"/>
                    <a:pt x="29" y="193"/>
                    <a:pt x="66" y="193"/>
                  </a:cubicBezTo>
                  <a:lnTo>
                    <a:pt x="124" y="193"/>
                  </a:lnTo>
                  <a:cubicBezTo>
                    <a:pt x="129" y="193"/>
                    <a:pt x="132" y="193"/>
                    <a:pt x="136" y="193"/>
                  </a:cubicBezTo>
                  <a:lnTo>
                    <a:pt x="188" y="244"/>
                  </a:lnTo>
                  <a:cubicBezTo>
                    <a:pt x="186" y="248"/>
                    <a:pt x="186" y="252"/>
                    <a:pt x="186" y="256"/>
                  </a:cubicBezTo>
                  <a:lnTo>
                    <a:pt x="186" y="314"/>
                  </a:lnTo>
                  <a:cubicBezTo>
                    <a:pt x="186" y="351"/>
                    <a:pt x="216" y="382"/>
                    <a:pt x="253" y="382"/>
                  </a:cubicBezTo>
                  <a:lnTo>
                    <a:pt x="311" y="382"/>
                  </a:lnTo>
                  <a:cubicBezTo>
                    <a:pt x="348" y="382"/>
                    <a:pt x="379" y="351"/>
                    <a:pt x="379" y="314"/>
                  </a:cubicBezTo>
                  <a:lnTo>
                    <a:pt x="379" y="256"/>
                  </a:lnTo>
                  <a:cubicBezTo>
                    <a:pt x="379" y="253"/>
                    <a:pt x="377" y="249"/>
                    <a:pt x="377" y="246"/>
                  </a:cubicBezTo>
                  <a:lnTo>
                    <a:pt x="431" y="193"/>
                  </a:lnTo>
                  <a:cubicBezTo>
                    <a:pt x="434" y="193"/>
                    <a:pt x="438" y="193"/>
                    <a:pt x="441" y="193"/>
                  </a:cubicBezTo>
                  <a:lnTo>
                    <a:pt x="499" y="193"/>
                  </a:lnTo>
                  <a:cubicBezTo>
                    <a:pt x="503" y="193"/>
                    <a:pt x="506" y="193"/>
                    <a:pt x="511" y="193"/>
                  </a:cubicBezTo>
                  <a:lnTo>
                    <a:pt x="560" y="242"/>
                  </a:lnTo>
                  <a:cubicBezTo>
                    <a:pt x="558" y="246"/>
                    <a:pt x="558" y="252"/>
                    <a:pt x="558" y="256"/>
                  </a:cubicBezTo>
                  <a:lnTo>
                    <a:pt x="558" y="314"/>
                  </a:lnTo>
                  <a:cubicBezTo>
                    <a:pt x="558" y="351"/>
                    <a:pt x="588" y="382"/>
                    <a:pt x="625" y="382"/>
                  </a:cubicBezTo>
                  <a:lnTo>
                    <a:pt x="682" y="382"/>
                  </a:lnTo>
                  <a:cubicBezTo>
                    <a:pt x="721" y="382"/>
                    <a:pt x="751" y="351"/>
                    <a:pt x="751" y="314"/>
                  </a:cubicBezTo>
                  <a:lnTo>
                    <a:pt x="751" y="256"/>
                  </a:lnTo>
                  <a:cubicBezTo>
                    <a:pt x="751" y="219"/>
                    <a:pt x="721" y="190"/>
                    <a:pt x="682" y="190"/>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105" name="Group 104">
            <a:extLst>
              <a:ext uri="{FF2B5EF4-FFF2-40B4-BE49-F238E27FC236}">
                <a16:creationId xmlns:a16="http://schemas.microsoft.com/office/drawing/2014/main" id="{138896B8-D1EA-F749-A5D7-A777089395BB}"/>
              </a:ext>
            </a:extLst>
          </p:cNvPr>
          <p:cNvGrpSpPr/>
          <p:nvPr/>
        </p:nvGrpSpPr>
        <p:grpSpPr>
          <a:xfrm>
            <a:off x="1882729" y="5542409"/>
            <a:ext cx="396388" cy="396387"/>
            <a:chOff x="1946912" y="3046958"/>
            <a:chExt cx="702984" cy="702983"/>
          </a:xfrm>
          <a:solidFill>
            <a:schemeClr val="tx1"/>
          </a:solidFill>
        </p:grpSpPr>
        <p:sp>
          <p:nvSpPr>
            <p:cNvPr id="106" name="Freeform 105">
              <a:extLst>
                <a:ext uri="{FF2B5EF4-FFF2-40B4-BE49-F238E27FC236}">
                  <a16:creationId xmlns:a16="http://schemas.microsoft.com/office/drawing/2014/main" id="{8DBE80A2-BE0B-434D-A40E-EACAB7EA0E5A}"/>
                </a:ext>
              </a:extLst>
            </p:cNvPr>
            <p:cNvSpPr>
              <a:spLocks noChangeArrowheads="1"/>
            </p:cNvSpPr>
            <p:nvPr/>
          </p:nvSpPr>
          <p:spPr bwMode="auto">
            <a:xfrm>
              <a:off x="2073840" y="3171444"/>
              <a:ext cx="449129" cy="449129"/>
            </a:xfrm>
            <a:custGeom>
              <a:avLst/>
              <a:gdLst>
                <a:gd name="T0" fmla="*/ 206484 w 812"/>
                <a:gd name="T1" fmla="*/ 78781 h 812"/>
                <a:gd name="T2" fmla="*/ 197132 w 812"/>
                <a:gd name="T3" fmla="*/ 47125 h 812"/>
                <a:gd name="T4" fmla="*/ 191736 w 812"/>
                <a:gd name="T5" fmla="*/ 35613 h 812"/>
                <a:gd name="T6" fmla="*/ 244616 w 812"/>
                <a:gd name="T7" fmla="*/ 78781 h 812"/>
                <a:gd name="T8" fmla="*/ 191736 w 812"/>
                <a:gd name="T9" fmla="*/ 255767 h 812"/>
                <a:gd name="T10" fmla="*/ 197132 w 812"/>
                <a:gd name="T11" fmla="*/ 244616 h 812"/>
                <a:gd name="T12" fmla="*/ 244975 w 812"/>
                <a:gd name="T13" fmla="*/ 212240 h 812"/>
                <a:gd name="T14" fmla="*/ 191736 w 812"/>
                <a:gd name="T15" fmla="*/ 255767 h 812"/>
                <a:gd name="T16" fmla="*/ 84896 w 812"/>
                <a:gd name="T17" fmla="*/ 212240 h 812"/>
                <a:gd name="T18" fmla="*/ 94968 w 812"/>
                <a:gd name="T19" fmla="*/ 244616 h 812"/>
                <a:gd name="T20" fmla="*/ 100005 w 812"/>
                <a:gd name="T21" fmla="*/ 255767 h 812"/>
                <a:gd name="T22" fmla="*/ 46405 w 812"/>
                <a:gd name="T23" fmla="*/ 212240 h 812"/>
                <a:gd name="T24" fmla="*/ 100005 w 812"/>
                <a:gd name="T25" fmla="*/ 35613 h 812"/>
                <a:gd name="T26" fmla="*/ 94968 w 812"/>
                <a:gd name="T27" fmla="*/ 47125 h 812"/>
                <a:gd name="T28" fmla="*/ 47484 w 812"/>
                <a:gd name="T29" fmla="*/ 78781 h 812"/>
                <a:gd name="T30" fmla="*/ 100005 w 812"/>
                <a:gd name="T31" fmla="*/ 35613 h 812"/>
                <a:gd name="T32" fmla="*/ 26620 w 812"/>
                <a:gd name="T33" fmla="*/ 146050 h 812"/>
                <a:gd name="T34" fmla="*/ 79860 w 812"/>
                <a:gd name="T35" fmla="*/ 105401 h 812"/>
                <a:gd name="T36" fmla="*/ 77701 w 812"/>
                <a:gd name="T37" fmla="*/ 146050 h 812"/>
                <a:gd name="T38" fmla="*/ 79860 w 812"/>
                <a:gd name="T39" fmla="*/ 185260 h 812"/>
                <a:gd name="T40" fmla="*/ 33095 w 812"/>
                <a:gd name="T41" fmla="*/ 185260 h 812"/>
                <a:gd name="T42" fmla="*/ 100005 w 812"/>
                <a:gd name="T43" fmla="*/ 35613 h 812"/>
                <a:gd name="T44" fmla="*/ 146050 w 812"/>
                <a:gd name="T45" fmla="*/ 264761 h 812"/>
                <a:gd name="T46" fmla="*/ 179505 w 812"/>
                <a:gd name="T47" fmla="*/ 212240 h 812"/>
                <a:gd name="T48" fmla="*/ 146050 w 812"/>
                <a:gd name="T49" fmla="*/ 264761 h 812"/>
                <a:gd name="T50" fmla="*/ 187059 w 812"/>
                <a:gd name="T51" fmla="*/ 146050 h 812"/>
                <a:gd name="T52" fmla="*/ 107199 w 812"/>
                <a:gd name="T53" fmla="*/ 185260 h 812"/>
                <a:gd name="T54" fmla="*/ 104321 w 812"/>
                <a:gd name="T55" fmla="*/ 146050 h 812"/>
                <a:gd name="T56" fmla="*/ 107199 w 812"/>
                <a:gd name="T57" fmla="*/ 105401 h 812"/>
                <a:gd name="T58" fmla="*/ 184181 w 812"/>
                <a:gd name="T59" fmla="*/ 105401 h 812"/>
                <a:gd name="T60" fmla="*/ 265120 w 812"/>
                <a:gd name="T61" fmla="*/ 146050 h 812"/>
                <a:gd name="T62" fmla="*/ 258285 w 812"/>
                <a:gd name="T63" fmla="*/ 185260 h 812"/>
                <a:gd name="T64" fmla="*/ 211521 w 812"/>
                <a:gd name="T65" fmla="*/ 185260 h 812"/>
                <a:gd name="T66" fmla="*/ 214039 w 812"/>
                <a:gd name="T67" fmla="*/ 146050 h 812"/>
                <a:gd name="T68" fmla="*/ 257926 w 812"/>
                <a:gd name="T69" fmla="*/ 105401 h 812"/>
                <a:gd name="T70" fmla="*/ 265120 w 812"/>
                <a:gd name="T71" fmla="*/ 146050 h 812"/>
                <a:gd name="T72" fmla="*/ 112595 w 812"/>
                <a:gd name="T73" fmla="*/ 78781 h 812"/>
                <a:gd name="T74" fmla="*/ 146050 w 812"/>
                <a:gd name="T75" fmla="*/ 26620 h 812"/>
                <a:gd name="T76" fmla="*/ 179505 w 812"/>
                <a:gd name="T77" fmla="*/ 78781 h 812"/>
                <a:gd name="T78" fmla="*/ 12950 w 812"/>
                <a:gd name="T79" fmla="*/ 85616 h 812"/>
                <a:gd name="T80" fmla="*/ 12231 w 812"/>
                <a:gd name="T81" fmla="*/ 87414 h 812"/>
                <a:gd name="T82" fmla="*/ 0 w 812"/>
                <a:gd name="T83" fmla="*/ 146050 h 812"/>
                <a:gd name="T84" fmla="*/ 146050 w 812"/>
                <a:gd name="T85" fmla="*/ 291740 h 812"/>
                <a:gd name="T86" fmla="*/ 291740 w 812"/>
                <a:gd name="T87" fmla="*/ 146050 h 812"/>
                <a:gd name="T88" fmla="*/ 279509 w 812"/>
                <a:gd name="T89" fmla="*/ 87414 h 812"/>
                <a:gd name="T90" fmla="*/ 278430 w 812"/>
                <a:gd name="T91" fmla="*/ 85616 h 812"/>
                <a:gd name="T92" fmla="*/ 146050 w 812"/>
                <a:gd name="T93" fmla="*/ 0 h 8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812" h="812">
                  <a:moveTo>
                    <a:pt x="680" y="219"/>
                  </a:moveTo>
                  <a:lnTo>
                    <a:pt x="574" y="219"/>
                  </a:lnTo>
                  <a:cubicBezTo>
                    <a:pt x="567" y="187"/>
                    <a:pt x="558" y="157"/>
                    <a:pt x="548" y="131"/>
                  </a:cubicBezTo>
                  <a:cubicBezTo>
                    <a:pt x="542" y="120"/>
                    <a:pt x="537" y="110"/>
                    <a:pt x="533" y="99"/>
                  </a:cubicBezTo>
                  <a:cubicBezTo>
                    <a:pt x="592" y="124"/>
                    <a:pt x="643" y="166"/>
                    <a:pt x="680" y="219"/>
                  </a:cubicBezTo>
                  <a:close/>
                  <a:moveTo>
                    <a:pt x="533" y="711"/>
                  </a:moveTo>
                  <a:lnTo>
                    <a:pt x="533" y="711"/>
                  </a:lnTo>
                  <a:cubicBezTo>
                    <a:pt x="537" y="702"/>
                    <a:pt x="542" y="692"/>
                    <a:pt x="548" y="680"/>
                  </a:cubicBezTo>
                  <a:cubicBezTo>
                    <a:pt x="558" y="653"/>
                    <a:pt x="569" y="622"/>
                    <a:pt x="576" y="590"/>
                  </a:cubicBezTo>
                  <a:lnTo>
                    <a:pt x="681" y="590"/>
                  </a:lnTo>
                  <a:cubicBezTo>
                    <a:pt x="646" y="643"/>
                    <a:pt x="594" y="685"/>
                    <a:pt x="533" y="711"/>
                  </a:cubicBezTo>
                  <a:close/>
                  <a:moveTo>
                    <a:pt x="129" y="590"/>
                  </a:moveTo>
                  <a:lnTo>
                    <a:pt x="236" y="590"/>
                  </a:lnTo>
                  <a:cubicBezTo>
                    <a:pt x="243" y="622"/>
                    <a:pt x="252" y="653"/>
                    <a:pt x="264" y="680"/>
                  </a:cubicBezTo>
                  <a:cubicBezTo>
                    <a:pt x="268" y="692"/>
                    <a:pt x="273" y="702"/>
                    <a:pt x="278" y="711"/>
                  </a:cubicBezTo>
                  <a:cubicBezTo>
                    <a:pt x="217" y="685"/>
                    <a:pt x="166" y="643"/>
                    <a:pt x="129" y="590"/>
                  </a:cubicBezTo>
                  <a:close/>
                  <a:moveTo>
                    <a:pt x="278" y="99"/>
                  </a:moveTo>
                  <a:lnTo>
                    <a:pt x="278" y="99"/>
                  </a:lnTo>
                  <a:cubicBezTo>
                    <a:pt x="273" y="110"/>
                    <a:pt x="268" y="120"/>
                    <a:pt x="264" y="131"/>
                  </a:cubicBezTo>
                  <a:cubicBezTo>
                    <a:pt x="252" y="157"/>
                    <a:pt x="243" y="187"/>
                    <a:pt x="236" y="219"/>
                  </a:cubicBezTo>
                  <a:lnTo>
                    <a:pt x="132" y="219"/>
                  </a:lnTo>
                  <a:cubicBezTo>
                    <a:pt x="167" y="166"/>
                    <a:pt x="217" y="124"/>
                    <a:pt x="278" y="99"/>
                  </a:cubicBezTo>
                  <a:lnTo>
                    <a:pt x="74" y="406"/>
                  </a:lnTo>
                  <a:cubicBezTo>
                    <a:pt x="74" y="366"/>
                    <a:pt x="82" y="329"/>
                    <a:pt x="93" y="293"/>
                  </a:cubicBezTo>
                  <a:lnTo>
                    <a:pt x="222" y="293"/>
                  </a:lnTo>
                  <a:cubicBezTo>
                    <a:pt x="217" y="329"/>
                    <a:pt x="216" y="367"/>
                    <a:pt x="216" y="406"/>
                  </a:cubicBezTo>
                  <a:cubicBezTo>
                    <a:pt x="216" y="443"/>
                    <a:pt x="217" y="480"/>
                    <a:pt x="222" y="515"/>
                  </a:cubicBezTo>
                  <a:lnTo>
                    <a:pt x="92" y="515"/>
                  </a:lnTo>
                  <a:cubicBezTo>
                    <a:pt x="80" y="480"/>
                    <a:pt x="74" y="444"/>
                    <a:pt x="74" y="406"/>
                  </a:cubicBezTo>
                  <a:lnTo>
                    <a:pt x="278" y="99"/>
                  </a:lnTo>
                  <a:close/>
                  <a:moveTo>
                    <a:pt x="406" y="736"/>
                  </a:moveTo>
                  <a:lnTo>
                    <a:pt x="406" y="736"/>
                  </a:lnTo>
                  <a:cubicBezTo>
                    <a:pt x="375" y="736"/>
                    <a:pt x="336" y="683"/>
                    <a:pt x="311" y="590"/>
                  </a:cubicBezTo>
                  <a:lnTo>
                    <a:pt x="499" y="590"/>
                  </a:lnTo>
                  <a:cubicBezTo>
                    <a:pt x="476" y="683"/>
                    <a:pt x="435" y="736"/>
                    <a:pt x="406" y="736"/>
                  </a:cubicBezTo>
                  <a:close/>
                  <a:moveTo>
                    <a:pt x="520" y="406"/>
                  </a:moveTo>
                  <a:lnTo>
                    <a:pt x="520" y="406"/>
                  </a:lnTo>
                  <a:cubicBezTo>
                    <a:pt x="520" y="444"/>
                    <a:pt x="518" y="481"/>
                    <a:pt x="514" y="515"/>
                  </a:cubicBezTo>
                  <a:lnTo>
                    <a:pt x="298" y="515"/>
                  </a:lnTo>
                  <a:cubicBezTo>
                    <a:pt x="293" y="481"/>
                    <a:pt x="290" y="444"/>
                    <a:pt x="290" y="406"/>
                  </a:cubicBezTo>
                  <a:cubicBezTo>
                    <a:pt x="290" y="364"/>
                    <a:pt x="293" y="327"/>
                    <a:pt x="298" y="293"/>
                  </a:cubicBezTo>
                  <a:lnTo>
                    <a:pt x="512" y="293"/>
                  </a:lnTo>
                  <a:cubicBezTo>
                    <a:pt x="518" y="327"/>
                    <a:pt x="520" y="364"/>
                    <a:pt x="520" y="406"/>
                  </a:cubicBezTo>
                  <a:close/>
                  <a:moveTo>
                    <a:pt x="737" y="406"/>
                  </a:moveTo>
                  <a:lnTo>
                    <a:pt x="737" y="406"/>
                  </a:lnTo>
                  <a:cubicBezTo>
                    <a:pt x="737" y="444"/>
                    <a:pt x="730" y="480"/>
                    <a:pt x="718" y="515"/>
                  </a:cubicBezTo>
                  <a:lnTo>
                    <a:pt x="588" y="515"/>
                  </a:lnTo>
                  <a:cubicBezTo>
                    <a:pt x="592" y="480"/>
                    <a:pt x="595" y="443"/>
                    <a:pt x="595" y="406"/>
                  </a:cubicBezTo>
                  <a:cubicBezTo>
                    <a:pt x="595" y="367"/>
                    <a:pt x="592" y="329"/>
                    <a:pt x="588" y="293"/>
                  </a:cubicBezTo>
                  <a:lnTo>
                    <a:pt x="717" y="293"/>
                  </a:lnTo>
                  <a:cubicBezTo>
                    <a:pt x="730" y="329"/>
                    <a:pt x="737" y="366"/>
                    <a:pt x="737" y="406"/>
                  </a:cubicBezTo>
                  <a:close/>
                  <a:moveTo>
                    <a:pt x="499" y="219"/>
                  </a:moveTo>
                  <a:lnTo>
                    <a:pt x="313" y="219"/>
                  </a:lnTo>
                  <a:cubicBezTo>
                    <a:pt x="336" y="127"/>
                    <a:pt x="375" y="74"/>
                    <a:pt x="406" y="74"/>
                  </a:cubicBezTo>
                  <a:cubicBezTo>
                    <a:pt x="435" y="74"/>
                    <a:pt x="474" y="127"/>
                    <a:pt x="499" y="219"/>
                  </a:cubicBezTo>
                  <a:close/>
                  <a:moveTo>
                    <a:pt x="36" y="238"/>
                  </a:moveTo>
                  <a:lnTo>
                    <a:pt x="36" y="238"/>
                  </a:lnTo>
                  <a:cubicBezTo>
                    <a:pt x="34" y="240"/>
                    <a:pt x="34" y="241"/>
                    <a:pt x="34" y="243"/>
                  </a:cubicBezTo>
                  <a:cubicBezTo>
                    <a:pt x="12" y="293"/>
                    <a:pt x="0" y="348"/>
                    <a:pt x="0" y="406"/>
                  </a:cubicBezTo>
                  <a:cubicBezTo>
                    <a:pt x="0" y="629"/>
                    <a:pt x="182" y="811"/>
                    <a:pt x="406" y="811"/>
                  </a:cubicBezTo>
                  <a:cubicBezTo>
                    <a:pt x="630" y="811"/>
                    <a:pt x="811" y="629"/>
                    <a:pt x="811" y="406"/>
                  </a:cubicBezTo>
                  <a:cubicBezTo>
                    <a:pt x="811" y="348"/>
                    <a:pt x="800" y="293"/>
                    <a:pt x="777" y="243"/>
                  </a:cubicBezTo>
                  <a:cubicBezTo>
                    <a:pt x="776" y="241"/>
                    <a:pt x="776" y="240"/>
                    <a:pt x="774" y="238"/>
                  </a:cubicBezTo>
                  <a:cubicBezTo>
                    <a:pt x="711" y="98"/>
                    <a:pt x="570" y="0"/>
                    <a:pt x="406" y="0"/>
                  </a:cubicBezTo>
                  <a:cubicBezTo>
                    <a:pt x="241" y="0"/>
                    <a:pt x="99" y="98"/>
                    <a:pt x="36" y="23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07" name="Freeform 106">
              <a:extLst>
                <a:ext uri="{FF2B5EF4-FFF2-40B4-BE49-F238E27FC236}">
                  <a16:creationId xmlns:a16="http://schemas.microsoft.com/office/drawing/2014/main" id="{3E770D81-B367-484E-AE2D-A78AF78D0E38}"/>
                </a:ext>
              </a:extLst>
            </p:cNvPr>
            <p:cNvSpPr>
              <a:spLocks noChangeArrowheads="1"/>
            </p:cNvSpPr>
            <p:nvPr/>
          </p:nvSpPr>
          <p:spPr bwMode="auto">
            <a:xfrm>
              <a:off x="2198327" y="3117744"/>
              <a:ext cx="451569" cy="632197"/>
            </a:xfrm>
            <a:custGeom>
              <a:avLst/>
              <a:gdLst>
                <a:gd name="T0" fmla="*/ 204571 w 814"/>
                <a:gd name="T1" fmla="*/ 26666 h 1141"/>
                <a:gd name="T2" fmla="*/ 239207 w 814"/>
                <a:gd name="T3" fmla="*/ 26666 h 1141"/>
                <a:gd name="T4" fmla="*/ 239207 w 814"/>
                <a:gd name="T5" fmla="*/ 61620 h 1141"/>
                <a:gd name="T6" fmla="*/ 204571 w 814"/>
                <a:gd name="T7" fmla="*/ 61620 h 1141"/>
                <a:gd name="T8" fmla="*/ 204571 w 814"/>
                <a:gd name="T9" fmla="*/ 26666 h 1141"/>
                <a:gd name="T10" fmla="*/ 265545 w 814"/>
                <a:gd name="T11" fmla="*/ 73152 h 1141"/>
                <a:gd name="T12" fmla="*/ 265545 w 814"/>
                <a:gd name="T13" fmla="*/ 73152 h 1141"/>
                <a:gd name="T14" fmla="*/ 265906 w 814"/>
                <a:gd name="T15" fmla="*/ 67386 h 1141"/>
                <a:gd name="T16" fmla="*/ 265906 w 814"/>
                <a:gd name="T17" fmla="*/ 20900 h 1141"/>
                <a:gd name="T18" fmla="*/ 265906 w 814"/>
                <a:gd name="T19" fmla="*/ 20900 h 1141"/>
                <a:gd name="T20" fmla="*/ 245340 w 814"/>
                <a:gd name="T21" fmla="*/ 0 h 1141"/>
                <a:gd name="T22" fmla="*/ 198437 w 814"/>
                <a:gd name="T23" fmla="*/ 0 h 1141"/>
                <a:gd name="T24" fmla="*/ 198437 w 814"/>
                <a:gd name="T25" fmla="*/ 0 h 1141"/>
                <a:gd name="T26" fmla="*/ 177872 w 814"/>
                <a:gd name="T27" fmla="*/ 20900 h 1141"/>
                <a:gd name="T28" fmla="*/ 177872 w 814"/>
                <a:gd name="T29" fmla="*/ 67386 h 1141"/>
                <a:gd name="T30" fmla="*/ 177872 w 814"/>
                <a:gd name="T31" fmla="*/ 67386 h 1141"/>
                <a:gd name="T32" fmla="*/ 198437 w 814"/>
                <a:gd name="T33" fmla="*/ 88287 h 1141"/>
                <a:gd name="T34" fmla="*/ 242815 w 814"/>
                <a:gd name="T35" fmla="*/ 88287 h 1141"/>
                <a:gd name="T36" fmla="*/ 242815 w 814"/>
                <a:gd name="T37" fmla="*/ 88287 h 1141"/>
                <a:gd name="T38" fmla="*/ 266267 w 814"/>
                <a:gd name="T39" fmla="*/ 182699 h 1141"/>
                <a:gd name="T40" fmla="*/ 266267 w 814"/>
                <a:gd name="T41" fmla="*/ 182699 h 1141"/>
                <a:gd name="T42" fmla="*/ 207096 w 814"/>
                <a:gd name="T43" fmla="*/ 325399 h 1141"/>
                <a:gd name="T44" fmla="*/ 207096 w 814"/>
                <a:gd name="T45" fmla="*/ 325399 h 1141"/>
                <a:gd name="T46" fmla="*/ 64582 w 814"/>
                <a:gd name="T47" fmla="*/ 383776 h 1141"/>
                <a:gd name="T48" fmla="*/ 64582 w 814"/>
                <a:gd name="T49" fmla="*/ 383776 h 1141"/>
                <a:gd name="T50" fmla="*/ 17679 w 814"/>
                <a:gd name="T51" fmla="*/ 378371 h 1141"/>
                <a:gd name="T52" fmla="*/ 17679 w 814"/>
                <a:gd name="T53" fmla="*/ 378371 h 1141"/>
                <a:gd name="T54" fmla="*/ 1443 w 814"/>
                <a:gd name="T55" fmla="*/ 388461 h 1141"/>
                <a:gd name="T56" fmla="*/ 1443 w 814"/>
                <a:gd name="T57" fmla="*/ 388461 h 1141"/>
                <a:gd name="T58" fmla="*/ 10824 w 814"/>
                <a:gd name="T59" fmla="*/ 404677 h 1141"/>
                <a:gd name="T60" fmla="*/ 10824 w 814"/>
                <a:gd name="T61" fmla="*/ 404677 h 1141"/>
                <a:gd name="T62" fmla="*/ 64582 w 814"/>
                <a:gd name="T63" fmla="*/ 410803 h 1141"/>
                <a:gd name="T64" fmla="*/ 64582 w 814"/>
                <a:gd name="T65" fmla="*/ 410803 h 1141"/>
                <a:gd name="T66" fmla="*/ 225858 w 814"/>
                <a:gd name="T67" fmla="*/ 343777 h 1141"/>
                <a:gd name="T68" fmla="*/ 225858 w 814"/>
                <a:gd name="T69" fmla="*/ 343777 h 1141"/>
                <a:gd name="T70" fmla="*/ 293326 w 814"/>
                <a:gd name="T71" fmla="*/ 182699 h 1141"/>
                <a:gd name="T72" fmla="*/ 293326 w 814"/>
                <a:gd name="T73" fmla="*/ 182699 h 1141"/>
                <a:gd name="T74" fmla="*/ 265545 w 814"/>
                <a:gd name="T75" fmla="*/ 73152 h 11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14" h="1141">
                  <a:moveTo>
                    <a:pt x="567" y="74"/>
                  </a:moveTo>
                  <a:lnTo>
                    <a:pt x="663" y="74"/>
                  </a:lnTo>
                  <a:lnTo>
                    <a:pt x="663" y="171"/>
                  </a:lnTo>
                  <a:lnTo>
                    <a:pt x="567" y="171"/>
                  </a:lnTo>
                  <a:lnTo>
                    <a:pt x="567" y="74"/>
                  </a:lnTo>
                  <a:close/>
                  <a:moveTo>
                    <a:pt x="736" y="203"/>
                  </a:moveTo>
                  <a:lnTo>
                    <a:pt x="736" y="203"/>
                  </a:lnTo>
                  <a:cubicBezTo>
                    <a:pt x="736" y="197"/>
                    <a:pt x="737" y="193"/>
                    <a:pt x="737" y="187"/>
                  </a:cubicBezTo>
                  <a:lnTo>
                    <a:pt x="737" y="58"/>
                  </a:lnTo>
                  <a:cubicBezTo>
                    <a:pt x="737" y="27"/>
                    <a:pt x="710" y="0"/>
                    <a:pt x="680" y="0"/>
                  </a:cubicBezTo>
                  <a:lnTo>
                    <a:pt x="550" y="0"/>
                  </a:lnTo>
                  <a:cubicBezTo>
                    <a:pt x="519" y="0"/>
                    <a:pt x="493" y="27"/>
                    <a:pt x="493" y="58"/>
                  </a:cubicBezTo>
                  <a:lnTo>
                    <a:pt x="493" y="187"/>
                  </a:lnTo>
                  <a:cubicBezTo>
                    <a:pt x="493" y="220"/>
                    <a:pt x="519" y="245"/>
                    <a:pt x="550" y="245"/>
                  </a:cubicBezTo>
                  <a:lnTo>
                    <a:pt x="673" y="245"/>
                  </a:lnTo>
                  <a:cubicBezTo>
                    <a:pt x="716" y="325"/>
                    <a:pt x="738" y="415"/>
                    <a:pt x="738" y="507"/>
                  </a:cubicBezTo>
                  <a:cubicBezTo>
                    <a:pt x="738" y="656"/>
                    <a:pt x="680" y="795"/>
                    <a:pt x="574" y="903"/>
                  </a:cubicBezTo>
                  <a:cubicBezTo>
                    <a:pt x="469" y="1007"/>
                    <a:pt x="328" y="1065"/>
                    <a:pt x="179" y="1065"/>
                  </a:cubicBezTo>
                  <a:cubicBezTo>
                    <a:pt x="135" y="1065"/>
                    <a:pt x="91" y="1061"/>
                    <a:pt x="49" y="1050"/>
                  </a:cubicBezTo>
                  <a:cubicBezTo>
                    <a:pt x="29" y="1046"/>
                    <a:pt x="9" y="1058"/>
                    <a:pt x="4" y="1078"/>
                  </a:cubicBezTo>
                  <a:cubicBezTo>
                    <a:pt x="0" y="1098"/>
                    <a:pt x="11" y="1119"/>
                    <a:pt x="30" y="1123"/>
                  </a:cubicBezTo>
                  <a:cubicBezTo>
                    <a:pt x="79" y="1135"/>
                    <a:pt x="128" y="1140"/>
                    <a:pt x="179" y="1140"/>
                  </a:cubicBezTo>
                  <a:cubicBezTo>
                    <a:pt x="347" y="1140"/>
                    <a:pt x="507" y="1074"/>
                    <a:pt x="626" y="954"/>
                  </a:cubicBezTo>
                  <a:cubicBezTo>
                    <a:pt x="746" y="834"/>
                    <a:pt x="813" y="676"/>
                    <a:pt x="813" y="507"/>
                  </a:cubicBezTo>
                  <a:cubicBezTo>
                    <a:pt x="813" y="400"/>
                    <a:pt x="786" y="295"/>
                    <a:pt x="736" y="2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08" name="Freeform 107">
              <a:extLst>
                <a:ext uri="{FF2B5EF4-FFF2-40B4-BE49-F238E27FC236}">
                  <a16:creationId xmlns:a16="http://schemas.microsoft.com/office/drawing/2014/main" id="{9121B25E-C0D9-CC48-8954-5682F6AC3E00}"/>
                </a:ext>
              </a:extLst>
            </p:cNvPr>
            <p:cNvSpPr>
              <a:spLocks noChangeArrowheads="1"/>
            </p:cNvSpPr>
            <p:nvPr/>
          </p:nvSpPr>
          <p:spPr bwMode="auto">
            <a:xfrm>
              <a:off x="1946912" y="3046958"/>
              <a:ext cx="471098" cy="656605"/>
            </a:xfrm>
            <a:custGeom>
              <a:avLst/>
              <a:gdLst>
                <a:gd name="T0" fmla="*/ 99972 w 852"/>
                <a:gd name="T1" fmla="*/ 399312 h 1186"/>
                <a:gd name="T2" fmla="*/ 66168 w 852"/>
                <a:gd name="T3" fmla="*/ 399312 h 1186"/>
                <a:gd name="T4" fmla="*/ 66168 w 852"/>
                <a:gd name="T5" fmla="*/ 365106 h 1186"/>
                <a:gd name="T6" fmla="*/ 99972 w 852"/>
                <a:gd name="T7" fmla="*/ 365106 h 1186"/>
                <a:gd name="T8" fmla="*/ 99972 w 852"/>
                <a:gd name="T9" fmla="*/ 399312 h 1186"/>
                <a:gd name="T10" fmla="*/ 106445 w 852"/>
                <a:gd name="T11" fmla="*/ 338821 h 1186"/>
                <a:gd name="T12" fmla="*/ 60055 w 852"/>
                <a:gd name="T13" fmla="*/ 338821 h 1186"/>
                <a:gd name="T14" fmla="*/ 60055 w 852"/>
                <a:gd name="T15" fmla="*/ 338821 h 1186"/>
                <a:gd name="T16" fmla="*/ 59695 w 852"/>
                <a:gd name="T17" fmla="*/ 338821 h 1186"/>
                <a:gd name="T18" fmla="*/ 59695 w 852"/>
                <a:gd name="T19" fmla="*/ 338821 h 1186"/>
                <a:gd name="T20" fmla="*/ 26611 w 852"/>
                <a:gd name="T21" fmla="*/ 228281 h 1186"/>
                <a:gd name="T22" fmla="*/ 26611 w 852"/>
                <a:gd name="T23" fmla="*/ 228281 h 1186"/>
                <a:gd name="T24" fmla="*/ 85587 w 852"/>
                <a:gd name="T25" fmla="*/ 85695 h 1186"/>
                <a:gd name="T26" fmla="*/ 85587 w 852"/>
                <a:gd name="T27" fmla="*/ 85695 h 1186"/>
                <a:gd name="T28" fmla="*/ 227993 w 852"/>
                <a:gd name="T29" fmla="*/ 26645 h 1186"/>
                <a:gd name="T30" fmla="*/ 227993 w 852"/>
                <a:gd name="T31" fmla="*/ 26645 h 1186"/>
                <a:gd name="T32" fmla="*/ 286969 w 852"/>
                <a:gd name="T33" fmla="*/ 35646 h 1186"/>
                <a:gd name="T34" fmla="*/ 286969 w 852"/>
                <a:gd name="T35" fmla="*/ 35646 h 1186"/>
                <a:gd name="T36" fmla="*/ 303511 w 852"/>
                <a:gd name="T37" fmla="*/ 26645 h 1186"/>
                <a:gd name="T38" fmla="*/ 303511 w 852"/>
                <a:gd name="T39" fmla="*/ 26645 h 1186"/>
                <a:gd name="T40" fmla="*/ 294880 w 852"/>
                <a:gd name="T41" fmla="*/ 10082 h 1186"/>
                <a:gd name="T42" fmla="*/ 294880 w 852"/>
                <a:gd name="T43" fmla="*/ 10082 h 1186"/>
                <a:gd name="T44" fmla="*/ 227993 w 852"/>
                <a:gd name="T45" fmla="*/ 0 h 1186"/>
                <a:gd name="T46" fmla="*/ 227993 w 852"/>
                <a:gd name="T47" fmla="*/ 0 h 1186"/>
                <a:gd name="T48" fmla="*/ 66528 w 852"/>
                <a:gd name="T49" fmla="*/ 66612 h 1186"/>
                <a:gd name="T50" fmla="*/ 66528 w 852"/>
                <a:gd name="T51" fmla="*/ 66612 h 1186"/>
                <a:gd name="T52" fmla="*/ 0 w 852"/>
                <a:gd name="T53" fmla="*/ 228281 h 1186"/>
                <a:gd name="T54" fmla="*/ 0 w 852"/>
                <a:gd name="T55" fmla="*/ 228281 h 1186"/>
                <a:gd name="T56" fmla="*/ 39557 w 852"/>
                <a:gd name="T57" fmla="*/ 356104 h 1186"/>
                <a:gd name="T58" fmla="*/ 39557 w 852"/>
                <a:gd name="T59" fmla="*/ 356104 h 1186"/>
                <a:gd name="T60" fmla="*/ 39557 w 852"/>
                <a:gd name="T61" fmla="*/ 359345 h 1186"/>
                <a:gd name="T62" fmla="*/ 39557 w 852"/>
                <a:gd name="T63" fmla="*/ 405793 h 1186"/>
                <a:gd name="T64" fmla="*/ 39557 w 852"/>
                <a:gd name="T65" fmla="*/ 405793 h 1186"/>
                <a:gd name="T66" fmla="*/ 60055 w 852"/>
                <a:gd name="T67" fmla="*/ 426677 h 1186"/>
                <a:gd name="T68" fmla="*/ 106445 w 852"/>
                <a:gd name="T69" fmla="*/ 426677 h 1186"/>
                <a:gd name="T70" fmla="*/ 106445 w 852"/>
                <a:gd name="T71" fmla="*/ 426677 h 1186"/>
                <a:gd name="T72" fmla="*/ 127302 w 852"/>
                <a:gd name="T73" fmla="*/ 405793 h 1186"/>
                <a:gd name="T74" fmla="*/ 127302 w 852"/>
                <a:gd name="T75" fmla="*/ 359345 h 1186"/>
                <a:gd name="T76" fmla="*/ 127302 w 852"/>
                <a:gd name="T77" fmla="*/ 359345 h 1186"/>
                <a:gd name="T78" fmla="*/ 106445 w 852"/>
                <a:gd name="T79" fmla="*/ 338821 h 118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852" h="1186">
                  <a:moveTo>
                    <a:pt x="278" y="1109"/>
                  </a:moveTo>
                  <a:lnTo>
                    <a:pt x="184" y="1109"/>
                  </a:lnTo>
                  <a:lnTo>
                    <a:pt x="184" y="1014"/>
                  </a:lnTo>
                  <a:lnTo>
                    <a:pt x="278" y="1014"/>
                  </a:lnTo>
                  <a:lnTo>
                    <a:pt x="278" y="1109"/>
                  </a:lnTo>
                  <a:close/>
                  <a:moveTo>
                    <a:pt x="296" y="941"/>
                  </a:moveTo>
                  <a:lnTo>
                    <a:pt x="167" y="941"/>
                  </a:lnTo>
                  <a:cubicBezTo>
                    <a:pt x="166" y="941"/>
                    <a:pt x="166" y="941"/>
                    <a:pt x="166" y="941"/>
                  </a:cubicBezTo>
                  <a:cubicBezTo>
                    <a:pt x="105" y="848"/>
                    <a:pt x="74" y="743"/>
                    <a:pt x="74" y="634"/>
                  </a:cubicBezTo>
                  <a:cubicBezTo>
                    <a:pt x="74" y="485"/>
                    <a:pt x="132" y="343"/>
                    <a:pt x="238" y="238"/>
                  </a:cubicBezTo>
                  <a:cubicBezTo>
                    <a:pt x="343" y="132"/>
                    <a:pt x="484" y="74"/>
                    <a:pt x="634" y="74"/>
                  </a:cubicBezTo>
                  <a:cubicBezTo>
                    <a:pt x="690" y="74"/>
                    <a:pt x="745" y="83"/>
                    <a:pt x="798" y="99"/>
                  </a:cubicBezTo>
                  <a:cubicBezTo>
                    <a:pt x="818" y="105"/>
                    <a:pt x="838" y="93"/>
                    <a:pt x="844" y="74"/>
                  </a:cubicBezTo>
                  <a:cubicBezTo>
                    <a:pt x="851" y="55"/>
                    <a:pt x="839" y="34"/>
                    <a:pt x="820" y="28"/>
                  </a:cubicBezTo>
                  <a:cubicBezTo>
                    <a:pt x="760" y="9"/>
                    <a:pt x="697" y="0"/>
                    <a:pt x="634" y="0"/>
                  </a:cubicBezTo>
                  <a:cubicBezTo>
                    <a:pt x="465" y="0"/>
                    <a:pt x="305" y="65"/>
                    <a:pt x="185" y="185"/>
                  </a:cubicBezTo>
                  <a:cubicBezTo>
                    <a:pt x="65" y="305"/>
                    <a:pt x="0" y="464"/>
                    <a:pt x="0" y="634"/>
                  </a:cubicBezTo>
                  <a:cubicBezTo>
                    <a:pt x="0" y="761"/>
                    <a:pt x="38" y="884"/>
                    <a:pt x="110" y="989"/>
                  </a:cubicBezTo>
                  <a:cubicBezTo>
                    <a:pt x="110" y="992"/>
                    <a:pt x="110" y="995"/>
                    <a:pt x="110" y="998"/>
                  </a:cubicBezTo>
                  <a:lnTo>
                    <a:pt x="110" y="1127"/>
                  </a:lnTo>
                  <a:cubicBezTo>
                    <a:pt x="110" y="1158"/>
                    <a:pt x="135" y="1185"/>
                    <a:pt x="167" y="1185"/>
                  </a:cubicBezTo>
                  <a:lnTo>
                    <a:pt x="296" y="1185"/>
                  </a:lnTo>
                  <a:cubicBezTo>
                    <a:pt x="327" y="1185"/>
                    <a:pt x="354" y="1158"/>
                    <a:pt x="354" y="1127"/>
                  </a:cubicBezTo>
                  <a:lnTo>
                    <a:pt x="354" y="998"/>
                  </a:lnTo>
                  <a:cubicBezTo>
                    <a:pt x="354" y="966"/>
                    <a:pt x="327" y="941"/>
                    <a:pt x="296" y="9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grpSp>
        <p:nvGrpSpPr>
          <p:cNvPr id="109" name="Group 108">
            <a:extLst>
              <a:ext uri="{FF2B5EF4-FFF2-40B4-BE49-F238E27FC236}">
                <a16:creationId xmlns:a16="http://schemas.microsoft.com/office/drawing/2014/main" id="{F98A518A-B5D5-E24B-8586-38AA73801DA1}"/>
              </a:ext>
            </a:extLst>
          </p:cNvPr>
          <p:cNvGrpSpPr/>
          <p:nvPr/>
        </p:nvGrpSpPr>
        <p:grpSpPr>
          <a:xfrm>
            <a:off x="8310144" y="3773161"/>
            <a:ext cx="350606" cy="353040"/>
            <a:chOff x="5231890" y="4370690"/>
            <a:chExt cx="1078109" cy="1085596"/>
          </a:xfrm>
          <a:solidFill>
            <a:schemeClr val="tx1"/>
          </a:solidFill>
        </p:grpSpPr>
        <p:sp>
          <p:nvSpPr>
            <p:cNvPr id="110" name="Freeform 23">
              <a:extLst>
                <a:ext uri="{FF2B5EF4-FFF2-40B4-BE49-F238E27FC236}">
                  <a16:creationId xmlns:a16="http://schemas.microsoft.com/office/drawing/2014/main" id="{EE6783AD-0B2E-A64D-AEF7-AC0C15577571}"/>
                </a:ext>
              </a:extLst>
            </p:cNvPr>
            <p:cNvSpPr>
              <a:spLocks noChangeArrowheads="1"/>
            </p:cNvSpPr>
            <p:nvPr/>
          </p:nvSpPr>
          <p:spPr bwMode="auto">
            <a:xfrm>
              <a:off x="5231890" y="4378177"/>
              <a:ext cx="1078109" cy="1078109"/>
            </a:xfrm>
            <a:custGeom>
              <a:avLst/>
              <a:gdLst>
                <a:gd name="T0" fmla="*/ 443509 w 1269"/>
                <a:gd name="T1" fmla="*/ 430157 h 1268"/>
                <a:gd name="T2" fmla="*/ 46477 w 1269"/>
                <a:gd name="T3" fmla="*/ 430157 h 1268"/>
                <a:gd name="T4" fmla="*/ 46477 w 1269"/>
                <a:gd name="T5" fmla="*/ 430157 h 1268"/>
                <a:gd name="T6" fmla="*/ 26661 w 1269"/>
                <a:gd name="T7" fmla="*/ 410326 h 1268"/>
                <a:gd name="T8" fmla="*/ 26661 w 1269"/>
                <a:gd name="T9" fmla="*/ 12980 h 1268"/>
                <a:gd name="T10" fmla="*/ 26661 w 1269"/>
                <a:gd name="T11" fmla="*/ 12980 h 1268"/>
                <a:gd name="T12" fmla="*/ 13330 w 1269"/>
                <a:gd name="T13" fmla="*/ 0 h 1268"/>
                <a:gd name="T14" fmla="*/ 13330 w 1269"/>
                <a:gd name="T15" fmla="*/ 0 h 1268"/>
                <a:gd name="T16" fmla="*/ 0 w 1269"/>
                <a:gd name="T17" fmla="*/ 12980 h 1268"/>
                <a:gd name="T18" fmla="*/ 0 w 1269"/>
                <a:gd name="T19" fmla="*/ 410326 h 1268"/>
                <a:gd name="T20" fmla="*/ 0 w 1269"/>
                <a:gd name="T21" fmla="*/ 410326 h 1268"/>
                <a:gd name="T22" fmla="*/ 46477 w 1269"/>
                <a:gd name="T23" fmla="*/ 456839 h 1268"/>
                <a:gd name="T24" fmla="*/ 443509 w 1269"/>
                <a:gd name="T25" fmla="*/ 456839 h 1268"/>
                <a:gd name="T26" fmla="*/ 443509 w 1269"/>
                <a:gd name="T27" fmla="*/ 456839 h 1268"/>
                <a:gd name="T28" fmla="*/ 456840 w 1269"/>
                <a:gd name="T29" fmla="*/ 443498 h 1268"/>
                <a:gd name="T30" fmla="*/ 456840 w 1269"/>
                <a:gd name="T31" fmla="*/ 443498 h 1268"/>
                <a:gd name="T32" fmla="*/ 443509 w 1269"/>
                <a:gd name="T33" fmla="*/ 430157 h 1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269" h="1268">
                  <a:moveTo>
                    <a:pt x="1231" y="1193"/>
                  </a:moveTo>
                  <a:lnTo>
                    <a:pt x="129" y="1193"/>
                  </a:lnTo>
                  <a:cubicBezTo>
                    <a:pt x="99" y="1193"/>
                    <a:pt x="74" y="1168"/>
                    <a:pt x="74" y="1138"/>
                  </a:cubicBezTo>
                  <a:lnTo>
                    <a:pt x="74" y="36"/>
                  </a:lnTo>
                  <a:cubicBezTo>
                    <a:pt x="74" y="16"/>
                    <a:pt x="58" y="0"/>
                    <a:pt x="37" y="0"/>
                  </a:cubicBezTo>
                  <a:cubicBezTo>
                    <a:pt x="16" y="0"/>
                    <a:pt x="0" y="16"/>
                    <a:pt x="0" y="36"/>
                  </a:cubicBezTo>
                  <a:lnTo>
                    <a:pt x="0" y="1138"/>
                  </a:lnTo>
                  <a:cubicBezTo>
                    <a:pt x="0" y="1209"/>
                    <a:pt x="58" y="1267"/>
                    <a:pt x="129" y="1267"/>
                  </a:cubicBezTo>
                  <a:lnTo>
                    <a:pt x="1231" y="1267"/>
                  </a:lnTo>
                  <a:cubicBezTo>
                    <a:pt x="1250" y="1267"/>
                    <a:pt x="1268" y="1251"/>
                    <a:pt x="1268" y="1230"/>
                  </a:cubicBezTo>
                  <a:cubicBezTo>
                    <a:pt x="1268" y="1209"/>
                    <a:pt x="1250" y="1193"/>
                    <a:pt x="1231" y="1193"/>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11" name="Freeform 24">
              <a:extLst>
                <a:ext uri="{FF2B5EF4-FFF2-40B4-BE49-F238E27FC236}">
                  <a16:creationId xmlns:a16="http://schemas.microsoft.com/office/drawing/2014/main" id="{C0C53F38-4642-BE45-B51E-D4922725C5E4}"/>
                </a:ext>
              </a:extLst>
            </p:cNvPr>
            <p:cNvSpPr>
              <a:spLocks noChangeArrowheads="1"/>
            </p:cNvSpPr>
            <p:nvPr/>
          </p:nvSpPr>
          <p:spPr bwMode="auto">
            <a:xfrm>
              <a:off x="6167748" y="4748778"/>
              <a:ext cx="63637" cy="576489"/>
            </a:xfrm>
            <a:custGeom>
              <a:avLst/>
              <a:gdLst>
                <a:gd name="T0" fmla="*/ 13314 w 75"/>
                <a:gd name="T1" fmla="*/ 244115 h 679"/>
                <a:gd name="T2" fmla="*/ 13314 w 75"/>
                <a:gd name="T3" fmla="*/ 244115 h 679"/>
                <a:gd name="T4" fmla="*/ 26627 w 75"/>
                <a:gd name="T5" fmla="*/ 230433 h 679"/>
                <a:gd name="T6" fmla="*/ 26627 w 75"/>
                <a:gd name="T7" fmla="*/ 13322 h 679"/>
                <a:gd name="T8" fmla="*/ 26627 w 75"/>
                <a:gd name="T9" fmla="*/ 13322 h 679"/>
                <a:gd name="T10" fmla="*/ 13314 w 75"/>
                <a:gd name="T11" fmla="*/ 0 h 679"/>
                <a:gd name="T12" fmla="*/ 13314 w 75"/>
                <a:gd name="T13" fmla="*/ 0 h 679"/>
                <a:gd name="T14" fmla="*/ 0 w 75"/>
                <a:gd name="T15" fmla="*/ 13322 h 679"/>
                <a:gd name="T16" fmla="*/ 0 w 75"/>
                <a:gd name="T17" fmla="*/ 230433 h 679"/>
                <a:gd name="T18" fmla="*/ 0 w 75"/>
                <a:gd name="T19" fmla="*/ 230433 h 679"/>
                <a:gd name="T20" fmla="*/ 13314 w 75"/>
                <a:gd name="T21" fmla="*/ 244115 h 67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679">
                  <a:moveTo>
                    <a:pt x="37" y="678"/>
                  </a:moveTo>
                  <a:lnTo>
                    <a:pt x="37" y="678"/>
                  </a:lnTo>
                  <a:cubicBezTo>
                    <a:pt x="58" y="678"/>
                    <a:pt x="74" y="661"/>
                    <a:pt x="74" y="640"/>
                  </a:cubicBezTo>
                  <a:lnTo>
                    <a:pt x="74" y="37"/>
                  </a:lnTo>
                  <a:cubicBezTo>
                    <a:pt x="74" y="16"/>
                    <a:pt x="58" y="0"/>
                    <a:pt x="37" y="0"/>
                  </a:cubicBezTo>
                  <a:cubicBezTo>
                    <a:pt x="16" y="0"/>
                    <a:pt x="0" y="16"/>
                    <a:pt x="0" y="37"/>
                  </a:cubicBezTo>
                  <a:lnTo>
                    <a:pt x="0" y="640"/>
                  </a:lnTo>
                  <a:cubicBezTo>
                    <a:pt x="0" y="661"/>
                    <a:pt x="16" y="678"/>
                    <a:pt x="37" y="678"/>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12" name="Freeform 25">
              <a:extLst>
                <a:ext uri="{FF2B5EF4-FFF2-40B4-BE49-F238E27FC236}">
                  <a16:creationId xmlns:a16="http://schemas.microsoft.com/office/drawing/2014/main" id="{45845E7E-9517-E442-AF3E-02A2554CEFB2}"/>
                </a:ext>
              </a:extLst>
            </p:cNvPr>
            <p:cNvSpPr>
              <a:spLocks noChangeArrowheads="1"/>
            </p:cNvSpPr>
            <p:nvPr/>
          </p:nvSpPr>
          <p:spPr bwMode="auto">
            <a:xfrm>
              <a:off x="6051700" y="4861081"/>
              <a:ext cx="63640" cy="464186"/>
            </a:xfrm>
            <a:custGeom>
              <a:avLst/>
              <a:gdLst>
                <a:gd name="T0" fmla="*/ 0 w 76"/>
                <a:gd name="T1" fmla="*/ 13340 h 546"/>
                <a:gd name="T2" fmla="*/ 0 w 76"/>
                <a:gd name="T3" fmla="*/ 183150 h 546"/>
                <a:gd name="T4" fmla="*/ 0 w 76"/>
                <a:gd name="T5" fmla="*/ 183150 h 546"/>
                <a:gd name="T6" fmla="*/ 13494 w 76"/>
                <a:gd name="T7" fmla="*/ 196489 h 546"/>
                <a:gd name="T8" fmla="*/ 13494 w 76"/>
                <a:gd name="T9" fmla="*/ 196489 h 546"/>
                <a:gd name="T10" fmla="*/ 26633 w 76"/>
                <a:gd name="T11" fmla="*/ 183150 h 546"/>
                <a:gd name="T12" fmla="*/ 26633 w 76"/>
                <a:gd name="T13" fmla="*/ 13340 h 546"/>
                <a:gd name="T14" fmla="*/ 26633 w 76"/>
                <a:gd name="T15" fmla="*/ 13340 h 546"/>
                <a:gd name="T16" fmla="*/ 13494 w 76"/>
                <a:gd name="T17" fmla="*/ 0 h 546"/>
                <a:gd name="T18" fmla="*/ 13494 w 76"/>
                <a:gd name="T19" fmla="*/ 0 h 546"/>
                <a:gd name="T20" fmla="*/ 0 w 76"/>
                <a:gd name="T21" fmla="*/ 13340 h 5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6" h="546">
                  <a:moveTo>
                    <a:pt x="0" y="37"/>
                  </a:moveTo>
                  <a:lnTo>
                    <a:pt x="0" y="508"/>
                  </a:lnTo>
                  <a:cubicBezTo>
                    <a:pt x="0" y="528"/>
                    <a:pt x="19" y="545"/>
                    <a:pt x="38" y="545"/>
                  </a:cubicBezTo>
                  <a:cubicBezTo>
                    <a:pt x="59" y="545"/>
                    <a:pt x="75" y="528"/>
                    <a:pt x="75" y="508"/>
                  </a:cubicBezTo>
                  <a:lnTo>
                    <a:pt x="75" y="37"/>
                  </a:lnTo>
                  <a:cubicBezTo>
                    <a:pt x="75" y="17"/>
                    <a:pt x="59" y="0"/>
                    <a:pt x="38" y="0"/>
                  </a:cubicBezTo>
                  <a:cubicBezTo>
                    <a:pt x="19" y="0"/>
                    <a:pt x="0" y="17"/>
                    <a:pt x="0" y="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13" name="Freeform 26">
              <a:extLst>
                <a:ext uri="{FF2B5EF4-FFF2-40B4-BE49-F238E27FC236}">
                  <a16:creationId xmlns:a16="http://schemas.microsoft.com/office/drawing/2014/main" id="{865B2EFE-4574-AA4B-A707-7CCECBA357DF}"/>
                </a:ext>
              </a:extLst>
            </p:cNvPr>
            <p:cNvSpPr>
              <a:spLocks noChangeArrowheads="1"/>
            </p:cNvSpPr>
            <p:nvPr/>
          </p:nvSpPr>
          <p:spPr bwMode="auto">
            <a:xfrm>
              <a:off x="5939397" y="5029534"/>
              <a:ext cx="63640" cy="295732"/>
            </a:xfrm>
            <a:custGeom>
              <a:avLst/>
              <a:gdLst>
                <a:gd name="T0" fmla="*/ 0 w 76"/>
                <a:gd name="T1" fmla="*/ 13373 h 347"/>
                <a:gd name="T2" fmla="*/ 0 w 76"/>
                <a:gd name="T3" fmla="*/ 111679 h 347"/>
                <a:gd name="T4" fmla="*/ 0 w 76"/>
                <a:gd name="T5" fmla="*/ 111679 h 347"/>
                <a:gd name="T6" fmla="*/ 13139 w 76"/>
                <a:gd name="T7" fmla="*/ 125052 h 347"/>
                <a:gd name="T8" fmla="*/ 13139 w 76"/>
                <a:gd name="T9" fmla="*/ 125052 h 347"/>
                <a:gd name="T10" fmla="*/ 26633 w 76"/>
                <a:gd name="T11" fmla="*/ 111679 h 347"/>
                <a:gd name="T12" fmla="*/ 26633 w 76"/>
                <a:gd name="T13" fmla="*/ 13373 h 347"/>
                <a:gd name="T14" fmla="*/ 26633 w 76"/>
                <a:gd name="T15" fmla="*/ 13373 h 347"/>
                <a:gd name="T16" fmla="*/ 13139 w 76"/>
                <a:gd name="T17" fmla="*/ 0 h 347"/>
                <a:gd name="T18" fmla="*/ 13139 w 76"/>
                <a:gd name="T19" fmla="*/ 0 h 347"/>
                <a:gd name="T20" fmla="*/ 0 w 76"/>
                <a:gd name="T21" fmla="*/ 13373 h 3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6" h="347">
                  <a:moveTo>
                    <a:pt x="0" y="37"/>
                  </a:moveTo>
                  <a:lnTo>
                    <a:pt x="0" y="309"/>
                  </a:lnTo>
                  <a:cubicBezTo>
                    <a:pt x="0" y="329"/>
                    <a:pt x="17" y="346"/>
                    <a:pt x="37" y="346"/>
                  </a:cubicBezTo>
                  <a:cubicBezTo>
                    <a:pt x="57" y="346"/>
                    <a:pt x="75" y="329"/>
                    <a:pt x="75" y="309"/>
                  </a:cubicBezTo>
                  <a:lnTo>
                    <a:pt x="75" y="37"/>
                  </a:lnTo>
                  <a:cubicBezTo>
                    <a:pt x="75" y="16"/>
                    <a:pt x="57" y="0"/>
                    <a:pt x="37" y="0"/>
                  </a:cubicBezTo>
                  <a:cubicBezTo>
                    <a:pt x="17" y="0"/>
                    <a:pt x="0" y="16"/>
                    <a:pt x="0" y="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p>
          </p:txBody>
        </p:sp>
        <p:sp>
          <p:nvSpPr>
            <p:cNvPr id="114" name="Freeform 27">
              <a:extLst>
                <a:ext uri="{FF2B5EF4-FFF2-40B4-BE49-F238E27FC236}">
                  <a16:creationId xmlns:a16="http://schemas.microsoft.com/office/drawing/2014/main" id="{C640DD43-DA1E-434D-B8EE-FFC5A6A21F18}"/>
                </a:ext>
              </a:extLst>
            </p:cNvPr>
            <p:cNvSpPr>
              <a:spLocks noChangeArrowheads="1"/>
            </p:cNvSpPr>
            <p:nvPr/>
          </p:nvSpPr>
          <p:spPr bwMode="auto">
            <a:xfrm>
              <a:off x="5823352" y="5029534"/>
              <a:ext cx="63637" cy="295732"/>
            </a:xfrm>
            <a:custGeom>
              <a:avLst/>
              <a:gdLst>
                <a:gd name="T0" fmla="*/ 0 w 75"/>
                <a:gd name="T1" fmla="*/ 13373 h 347"/>
                <a:gd name="T2" fmla="*/ 0 w 75"/>
                <a:gd name="T3" fmla="*/ 111679 h 347"/>
                <a:gd name="T4" fmla="*/ 0 w 75"/>
                <a:gd name="T5" fmla="*/ 111679 h 347"/>
                <a:gd name="T6" fmla="*/ 13314 w 75"/>
                <a:gd name="T7" fmla="*/ 125052 h 347"/>
                <a:gd name="T8" fmla="*/ 13314 w 75"/>
                <a:gd name="T9" fmla="*/ 125052 h 347"/>
                <a:gd name="T10" fmla="*/ 26627 w 75"/>
                <a:gd name="T11" fmla="*/ 111679 h 347"/>
                <a:gd name="T12" fmla="*/ 26627 w 75"/>
                <a:gd name="T13" fmla="*/ 13373 h 347"/>
                <a:gd name="T14" fmla="*/ 26627 w 75"/>
                <a:gd name="T15" fmla="*/ 13373 h 347"/>
                <a:gd name="T16" fmla="*/ 13314 w 75"/>
                <a:gd name="T17" fmla="*/ 0 h 347"/>
                <a:gd name="T18" fmla="*/ 13314 w 75"/>
                <a:gd name="T19" fmla="*/ 0 h 347"/>
                <a:gd name="T20" fmla="*/ 0 w 75"/>
                <a:gd name="T21" fmla="*/ 13373 h 3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347">
                  <a:moveTo>
                    <a:pt x="0" y="37"/>
                  </a:moveTo>
                  <a:lnTo>
                    <a:pt x="0" y="309"/>
                  </a:lnTo>
                  <a:cubicBezTo>
                    <a:pt x="0" y="329"/>
                    <a:pt x="16" y="346"/>
                    <a:pt x="37" y="346"/>
                  </a:cubicBezTo>
                  <a:cubicBezTo>
                    <a:pt x="58" y="346"/>
                    <a:pt x="74" y="329"/>
                    <a:pt x="74" y="309"/>
                  </a:cubicBezTo>
                  <a:lnTo>
                    <a:pt x="74" y="37"/>
                  </a:lnTo>
                  <a:cubicBezTo>
                    <a:pt x="74" y="16"/>
                    <a:pt x="58" y="0"/>
                    <a:pt x="37" y="0"/>
                  </a:cubicBezTo>
                  <a:cubicBezTo>
                    <a:pt x="16" y="0"/>
                    <a:pt x="0" y="16"/>
                    <a:pt x="0" y="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15" name="Freeform 28">
              <a:extLst>
                <a:ext uri="{FF2B5EF4-FFF2-40B4-BE49-F238E27FC236}">
                  <a16:creationId xmlns:a16="http://schemas.microsoft.com/office/drawing/2014/main" id="{51A39FB8-A47C-4648-B4C7-8B03BA5BD431}"/>
                </a:ext>
              </a:extLst>
            </p:cNvPr>
            <p:cNvSpPr>
              <a:spLocks noChangeArrowheads="1"/>
            </p:cNvSpPr>
            <p:nvPr/>
          </p:nvSpPr>
          <p:spPr bwMode="auto">
            <a:xfrm>
              <a:off x="5707305" y="4861081"/>
              <a:ext cx="63640" cy="464186"/>
            </a:xfrm>
            <a:custGeom>
              <a:avLst/>
              <a:gdLst>
                <a:gd name="T0" fmla="*/ 0 w 75"/>
                <a:gd name="T1" fmla="*/ 13340 h 546"/>
                <a:gd name="T2" fmla="*/ 0 w 75"/>
                <a:gd name="T3" fmla="*/ 183150 h 546"/>
                <a:gd name="T4" fmla="*/ 0 w 75"/>
                <a:gd name="T5" fmla="*/ 183150 h 546"/>
                <a:gd name="T6" fmla="*/ 13314 w 75"/>
                <a:gd name="T7" fmla="*/ 196489 h 546"/>
                <a:gd name="T8" fmla="*/ 13314 w 75"/>
                <a:gd name="T9" fmla="*/ 196489 h 546"/>
                <a:gd name="T10" fmla="*/ 26628 w 75"/>
                <a:gd name="T11" fmla="*/ 183150 h 546"/>
                <a:gd name="T12" fmla="*/ 26628 w 75"/>
                <a:gd name="T13" fmla="*/ 13340 h 546"/>
                <a:gd name="T14" fmla="*/ 26628 w 75"/>
                <a:gd name="T15" fmla="*/ 13340 h 546"/>
                <a:gd name="T16" fmla="*/ 13314 w 75"/>
                <a:gd name="T17" fmla="*/ 0 h 546"/>
                <a:gd name="T18" fmla="*/ 13314 w 75"/>
                <a:gd name="T19" fmla="*/ 0 h 546"/>
                <a:gd name="T20" fmla="*/ 0 w 75"/>
                <a:gd name="T21" fmla="*/ 13340 h 5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546">
                  <a:moveTo>
                    <a:pt x="0" y="37"/>
                  </a:moveTo>
                  <a:lnTo>
                    <a:pt x="0" y="508"/>
                  </a:lnTo>
                  <a:cubicBezTo>
                    <a:pt x="0" y="528"/>
                    <a:pt x="17" y="545"/>
                    <a:pt x="37" y="545"/>
                  </a:cubicBezTo>
                  <a:cubicBezTo>
                    <a:pt x="58" y="545"/>
                    <a:pt x="74" y="528"/>
                    <a:pt x="74" y="508"/>
                  </a:cubicBezTo>
                  <a:lnTo>
                    <a:pt x="74" y="37"/>
                  </a:lnTo>
                  <a:cubicBezTo>
                    <a:pt x="74" y="17"/>
                    <a:pt x="58" y="0"/>
                    <a:pt x="37" y="0"/>
                  </a:cubicBezTo>
                  <a:cubicBezTo>
                    <a:pt x="17" y="0"/>
                    <a:pt x="0" y="17"/>
                    <a:pt x="0" y="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16" name="Freeform 29">
              <a:extLst>
                <a:ext uri="{FF2B5EF4-FFF2-40B4-BE49-F238E27FC236}">
                  <a16:creationId xmlns:a16="http://schemas.microsoft.com/office/drawing/2014/main" id="{006A61DD-5E69-8D4D-8463-C1F9BBAC56AC}"/>
                </a:ext>
              </a:extLst>
            </p:cNvPr>
            <p:cNvSpPr>
              <a:spLocks noChangeArrowheads="1"/>
            </p:cNvSpPr>
            <p:nvPr/>
          </p:nvSpPr>
          <p:spPr bwMode="auto">
            <a:xfrm>
              <a:off x="5591259" y="4947179"/>
              <a:ext cx="63637" cy="378088"/>
            </a:xfrm>
            <a:custGeom>
              <a:avLst/>
              <a:gdLst>
                <a:gd name="T0" fmla="*/ 0 w 75"/>
                <a:gd name="T1" fmla="*/ 13272 h 447"/>
                <a:gd name="T2" fmla="*/ 0 w 75"/>
                <a:gd name="T3" fmla="*/ 146707 h 447"/>
                <a:gd name="T4" fmla="*/ 0 w 75"/>
                <a:gd name="T5" fmla="*/ 146707 h 447"/>
                <a:gd name="T6" fmla="*/ 13314 w 75"/>
                <a:gd name="T7" fmla="*/ 159979 h 447"/>
                <a:gd name="T8" fmla="*/ 13314 w 75"/>
                <a:gd name="T9" fmla="*/ 159979 h 447"/>
                <a:gd name="T10" fmla="*/ 26627 w 75"/>
                <a:gd name="T11" fmla="*/ 146707 h 447"/>
                <a:gd name="T12" fmla="*/ 26627 w 75"/>
                <a:gd name="T13" fmla="*/ 13272 h 447"/>
                <a:gd name="T14" fmla="*/ 26627 w 75"/>
                <a:gd name="T15" fmla="*/ 13272 h 447"/>
                <a:gd name="T16" fmla="*/ 13314 w 75"/>
                <a:gd name="T17" fmla="*/ 0 h 447"/>
                <a:gd name="T18" fmla="*/ 13314 w 75"/>
                <a:gd name="T19" fmla="*/ 0 h 447"/>
                <a:gd name="T20" fmla="*/ 0 w 75"/>
                <a:gd name="T21" fmla="*/ 13272 h 4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447">
                  <a:moveTo>
                    <a:pt x="0" y="37"/>
                  </a:moveTo>
                  <a:lnTo>
                    <a:pt x="0" y="409"/>
                  </a:lnTo>
                  <a:cubicBezTo>
                    <a:pt x="0" y="429"/>
                    <a:pt x="16" y="446"/>
                    <a:pt x="37" y="446"/>
                  </a:cubicBezTo>
                  <a:cubicBezTo>
                    <a:pt x="57" y="446"/>
                    <a:pt x="74" y="429"/>
                    <a:pt x="74" y="409"/>
                  </a:cubicBezTo>
                  <a:lnTo>
                    <a:pt x="74" y="37"/>
                  </a:lnTo>
                  <a:cubicBezTo>
                    <a:pt x="74" y="17"/>
                    <a:pt x="57" y="0"/>
                    <a:pt x="37" y="0"/>
                  </a:cubicBezTo>
                  <a:cubicBezTo>
                    <a:pt x="16" y="0"/>
                    <a:pt x="0" y="17"/>
                    <a:pt x="0" y="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17" name="Freeform 30">
              <a:extLst>
                <a:ext uri="{FF2B5EF4-FFF2-40B4-BE49-F238E27FC236}">
                  <a16:creationId xmlns:a16="http://schemas.microsoft.com/office/drawing/2014/main" id="{17CBA999-605F-CA48-847C-2540C7873EC6}"/>
                </a:ext>
              </a:extLst>
            </p:cNvPr>
            <p:cNvSpPr>
              <a:spLocks noChangeArrowheads="1"/>
            </p:cNvSpPr>
            <p:nvPr/>
          </p:nvSpPr>
          <p:spPr bwMode="auto">
            <a:xfrm>
              <a:off x="5475212" y="5029534"/>
              <a:ext cx="63640" cy="295732"/>
            </a:xfrm>
            <a:custGeom>
              <a:avLst/>
              <a:gdLst>
                <a:gd name="T0" fmla="*/ 0 w 75"/>
                <a:gd name="T1" fmla="*/ 13373 h 347"/>
                <a:gd name="T2" fmla="*/ 0 w 75"/>
                <a:gd name="T3" fmla="*/ 111679 h 347"/>
                <a:gd name="T4" fmla="*/ 0 w 75"/>
                <a:gd name="T5" fmla="*/ 111679 h 347"/>
                <a:gd name="T6" fmla="*/ 13314 w 75"/>
                <a:gd name="T7" fmla="*/ 125052 h 347"/>
                <a:gd name="T8" fmla="*/ 13314 w 75"/>
                <a:gd name="T9" fmla="*/ 125052 h 347"/>
                <a:gd name="T10" fmla="*/ 26628 w 75"/>
                <a:gd name="T11" fmla="*/ 111679 h 347"/>
                <a:gd name="T12" fmla="*/ 26628 w 75"/>
                <a:gd name="T13" fmla="*/ 13373 h 347"/>
                <a:gd name="T14" fmla="*/ 26628 w 75"/>
                <a:gd name="T15" fmla="*/ 13373 h 347"/>
                <a:gd name="T16" fmla="*/ 13314 w 75"/>
                <a:gd name="T17" fmla="*/ 0 h 347"/>
                <a:gd name="T18" fmla="*/ 13314 w 75"/>
                <a:gd name="T19" fmla="*/ 0 h 347"/>
                <a:gd name="T20" fmla="*/ 0 w 75"/>
                <a:gd name="T21" fmla="*/ 13373 h 3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5" h="347">
                  <a:moveTo>
                    <a:pt x="0" y="37"/>
                  </a:moveTo>
                  <a:lnTo>
                    <a:pt x="0" y="309"/>
                  </a:lnTo>
                  <a:cubicBezTo>
                    <a:pt x="0" y="329"/>
                    <a:pt x="16" y="346"/>
                    <a:pt x="37" y="346"/>
                  </a:cubicBezTo>
                  <a:cubicBezTo>
                    <a:pt x="57" y="346"/>
                    <a:pt x="74" y="329"/>
                    <a:pt x="74" y="309"/>
                  </a:cubicBezTo>
                  <a:lnTo>
                    <a:pt x="74" y="37"/>
                  </a:lnTo>
                  <a:cubicBezTo>
                    <a:pt x="74" y="16"/>
                    <a:pt x="57" y="0"/>
                    <a:pt x="37" y="0"/>
                  </a:cubicBezTo>
                  <a:cubicBezTo>
                    <a:pt x="16" y="0"/>
                    <a:pt x="0" y="16"/>
                    <a:pt x="0" y="37"/>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18" name="Freeform 31">
              <a:extLst>
                <a:ext uri="{FF2B5EF4-FFF2-40B4-BE49-F238E27FC236}">
                  <a16:creationId xmlns:a16="http://schemas.microsoft.com/office/drawing/2014/main" id="{2C6410DA-32D1-974F-86FF-16D70EC9CDE2}"/>
                </a:ext>
              </a:extLst>
            </p:cNvPr>
            <p:cNvSpPr>
              <a:spLocks noChangeArrowheads="1"/>
            </p:cNvSpPr>
            <p:nvPr/>
          </p:nvSpPr>
          <p:spPr bwMode="auto">
            <a:xfrm>
              <a:off x="5359166" y="5029534"/>
              <a:ext cx="63637" cy="295732"/>
            </a:xfrm>
            <a:custGeom>
              <a:avLst/>
              <a:gdLst>
                <a:gd name="T0" fmla="*/ 13138 w 76"/>
                <a:gd name="T1" fmla="*/ 125052 h 347"/>
                <a:gd name="T2" fmla="*/ 13138 w 76"/>
                <a:gd name="T3" fmla="*/ 125052 h 347"/>
                <a:gd name="T4" fmla="*/ 26632 w 76"/>
                <a:gd name="T5" fmla="*/ 111318 h 347"/>
                <a:gd name="T6" fmla="*/ 26632 w 76"/>
                <a:gd name="T7" fmla="*/ 13373 h 347"/>
                <a:gd name="T8" fmla="*/ 26632 w 76"/>
                <a:gd name="T9" fmla="*/ 13373 h 347"/>
                <a:gd name="T10" fmla="*/ 13138 w 76"/>
                <a:gd name="T11" fmla="*/ 0 h 347"/>
                <a:gd name="T12" fmla="*/ 13138 w 76"/>
                <a:gd name="T13" fmla="*/ 0 h 347"/>
                <a:gd name="T14" fmla="*/ 0 w 76"/>
                <a:gd name="T15" fmla="*/ 13373 h 347"/>
                <a:gd name="T16" fmla="*/ 0 w 76"/>
                <a:gd name="T17" fmla="*/ 111318 h 347"/>
                <a:gd name="T18" fmla="*/ 0 w 76"/>
                <a:gd name="T19" fmla="*/ 111318 h 347"/>
                <a:gd name="T20" fmla="*/ 13138 w 76"/>
                <a:gd name="T21" fmla="*/ 125052 h 3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6" h="347">
                  <a:moveTo>
                    <a:pt x="37" y="346"/>
                  </a:moveTo>
                  <a:lnTo>
                    <a:pt x="37" y="346"/>
                  </a:lnTo>
                  <a:cubicBezTo>
                    <a:pt x="58" y="346"/>
                    <a:pt x="75" y="329"/>
                    <a:pt x="75" y="308"/>
                  </a:cubicBezTo>
                  <a:lnTo>
                    <a:pt x="75" y="37"/>
                  </a:lnTo>
                  <a:cubicBezTo>
                    <a:pt x="75" y="16"/>
                    <a:pt x="58" y="0"/>
                    <a:pt x="37" y="0"/>
                  </a:cubicBezTo>
                  <a:cubicBezTo>
                    <a:pt x="18" y="0"/>
                    <a:pt x="0" y="16"/>
                    <a:pt x="0" y="37"/>
                  </a:cubicBezTo>
                  <a:lnTo>
                    <a:pt x="0" y="308"/>
                  </a:lnTo>
                  <a:cubicBezTo>
                    <a:pt x="0" y="329"/>
                    <a:pt x="18" y="346"/>
                    <a:pt x="37" y="346"/>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119" name="Freeform 32">
              <a:extLst>
                <a:ext uri="{FF2B5EF4-FFF2-40B4-BE49-F238E27FC236}">
                  <a16:creationId xmlns:a16="http://schemas.microsoft.com/office/drawing/2014/main" id="{2A1D58B3-9F79-8C42-BBEC-6521483A27F1}"/>
                </a:ext>
              </a:extLst>
            </p:cNvPr>
            <p:cNvSpPr>
              <a:spLocks noChangeArrowheads="1"/>
            </p:cNvSpPr>
            <p:nvPr/>
          </p:nvSpPr>
          <p:spPr bwMode="auto">
            <a:xfrm>
              <a:off x="5441522" y="4370690"/>
              <a:ext cx="658844" cy="479159"/>
            </a:xfrm>
            <a:custGeom>
              <a:avLst/>
              <a:gdLst>
                <a:gd name="T0" fmla="*/ 229353 w 776"/>
                <a:gd name="T1" fmla="*/ 117396 h 566"/>
                <a:gd name="T2" fmla="*/ 222872 w 776"/>
                <a:gd name="T3" fmla="*/ 120628 h 566"/>
                <a:gd name="T4" fmla="*/ 220352 w 776"/>
                <a:gd name="T5" fmla="*/ 118114 h 566"/>
                <a:gd name="T6" fmla="*/ 219631 w 776"/>
                <a:gd name="T7" fmla="*/ 114165 h 566"/>
                <a:gd name="T8" fmla="*/ 213871 w 776"/>
                <a:gd name="T9" fmla="*/ 91907 h 566"/>
                <a:gd name="T10" fmla="*/ 190467 w 776"/>
                <a:gd name="T11" fmla="*/ 89753 h 566"/>
                <a:gd name="T12" fmla="*/ 38526 w 776"/>
                <a:gd name="T13" fmla="*/ 175197 h 566"/>
                <a:gd name="T14" fmla="*/ 28804 w 776"/>
                <a:gd name="T15" fmla="*/ 172684 h 566"/>
                <a:gd name="T16" fmla="*/ 27724 w 776"/>
                <a:gd name="T17" fmla="*/ 167658 h 566"/>
                <a:gd name="T18" fmla="*/ 183626 w 776"/>
                <a:gd name="T19" fmla="*/ 77187 h 566"/>
                <a:gd name="T20" fmla="*/ 193708 w 776"/>
                <a:gd name="T21" fmla="*/ 56365 h 566"/>
                <a:gd name="T22" fmla="*/ 177505 w 776"/>
                <a:gd name="T23" fmla="*/ 39491 h 566"/>
                <a:gd name="T24" fmla="*/ 173905 w 776"/>
                <a:gd name="T25" fmla="*/ 36978 h 566"/>
                <a:gd name="T26" fmla="*/ 173185 w 776"/>
                <a:gd name="T27" fmla="*/ 33388 h 566"/>
                <a:gd name="T28" fmla="*/ 173185 w 776"/>
                <a:gd name="T29" fmla="*/ 33388 h 566"/>
                <a:gd name="T30" fmla="*/ 244115 w 776"/>
                <a:gd name="T31" fmla="*/ 44158 h 566"/>
                <a:gd name="T32" fmla="*/ 249516 w 776"/>
                <a:gd name="T33" fmla="*/ 47748 h 566"/>
                <a:gd name="T34" fmla="*/ 249876 w 776"/>
                <a:gd name="T35" fmla="*/ 54211 h 566"/>
                <a:gd name="T36" fmla="*/ 272919 w 776"/>
                <a:gd name="T37" fmla="*/ 35183 h 566"/>
                <a:gd name="T38" fmla="*/ 185066 w 776"/>
                <a:gd name="T39" fmla="*/ 3590 h 566"/>
                <a:gd name="T40" fmla="*/ 147261 w 776"/>
                <a:gd name="T41" fmla="*/ 27644 h 566"/>
                <a:gd name="T42" fmla="*/ 151582 w 776"/>
                <a:gd name="T43" fmla="*/ 51339 h 566"/>
                <a:gd name="T44" fmla="*/ 159503 w 776"/>
                <a:gd name="T45" fmla="*/ 59955 h 566"/>
                <a:gd name="T46" fmla="*/ 18363 w 776"/>
                <a:gd name="T47" fmla="*/ 140014 h 566"/>
                <a:gd name="T48" fmla="*/ 2160 w 776"/>
                <a:gd name="T49" fmla="*/ 160478 h 566"/>
                <a:gd name="T50" fmla="*/ 5401 w 776"/>
                <a:gd name="T51" fmla="*/ 185967 h 566"/>
                <a:gd name="T52" fmla="*/ 25564 w 776"/>
                <a:gd name="T53" fmla="*/ 201764 h 566"/>
                <a:gd name="T54" fmla="*/ 34565 w 776"/>
                <a:gd name="T55" fmla="*/ 202841 h 566"/>
                <a:gd name="T56" fmla="*/ 192988 w 776"/>
                <a:gd name="T57" fmla="*/ 118833 h 566"/>
                <a:gd name="T58" fmla="*/ 196228 w 776"/>
                <a:gd name="T59" fmla="*/ 130321 h 566"/>
                <a:gd name="T60" fmla="*/ 214951 w 776"/>
                <a:gd name="T61" fmla="*/ 146117 h 566"/>
                <a:gd name="T62" fmla="*/ 254916 w 776"/>
                <a:gd name="T63" fmla="*/ 126013 h 566"/>
                <a:gd name="T64" fmla="*/ 275799 w 776"/>
                <a:gd name="T65" fmla="*/ 62827 h 5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76" h="566">
                  <a:moveTo>
                    <a:pt x="694" y="151"/>
                  </a:moveTo>
                  <a:lnTo>
                    <a:pt x="637" y="327"/>
                  </a:lnTo>
                  <a:cubicBezTo>
                    <a:pt x="634" y="334"/>
                    <a:pt x="627" y="339"/>
                    <a:pt x="619" y="336"/>
                  </a:cubicBezTo>
                  <a:cubicBezTo>
                    <a:pt x="615" y="334"/>
                    <a:pt x="612" y="331"/>
                    <a:pt x="612" y="329"/>
                  </a:cubicBezTo>
                  <a:cubicBezTo>
                    <a:pt x="610" y="327"/>
                    <a:pt x="608" y="322"/>
                    <a:pt x="610" y="318"/>
                  </a:cubicBezTo>
                  <a:cubicBezTo>
                    <a:pt x="619" y="294"/>
                    <a:pt x="612" y="271"/>
                    <a:pt x="594" y="256"/>
                  </a:cubicBezTo>
                  <a:cubicBezTo>
                    <a:pt x="575" y="240"/>
                    <a:pt x="550" y="238"/>
                    <a:pt x="529" y="250"/>
                  </a:cubicBezTo>
                  <a:lnTo>
                    <a:pt x="107" y="488"/>
                  </a:lnTo>
                  <a:cubicBezTo>
                    <a:pt x="98" y="495"/>
                    <a:pt x="84" y="492"/>
                    <a:pt x="80" y="481"/>
                  </a:cubicBezTo>
                  <a:cubicBezTo>
                    <a:pt x="77" y="476"/>
                    <a:pt x="76" y="472"/>
                    <a:pt x="77" y="467"/>
                  </a:cubicBezTo>
                  <a:cubicBezTo>
                    <a:pt x="79" y="462"/>
                    <a:pt x="83" y="457"/>
                    <a:pt x="87" y="455"/>
                  </a:cubicBezTo>
                  <a:lnTo>
                    <a:pt x="510" y="215"/>
                  </a:lnTo>
                  <a:cubicBezTo>
                    <a:pt x="530" y="203"/>
                    <a:pt x="542" y="180"/>
                    <a:pt x="538" y="157"/>
                  </a:cubicBezTo>
                  <a:cubicBezTo>
                    <a:pt x="534" y="133"/>
                    <a:pt x="517" y="114"/>
                    <a:pt x="493" y="110"/>
                  </a:cubicBezTo>
                  <a:cubicBezTo>
                    <a:pt x="487" y="110"/>
                    <a:pt x="485" y="105"/>
                    <a:pt x="483" y="103"/>
                  </a:cubicBezTo>
                  <a:cubicBezTo>
                    <a:pt x="483" y="102"/>
                    <a:pt x="480" y="98"/>
                    <a:pt x="481" y="93"/>
                  </a:cubicBezTo>
                  <a:cubicBezTo>
                    <a:pt x="483" y="87"/>
                    <a:pt x="489" y="82"/>
                    <a:pt x="495" y="82"/>
                  </a:cubicBezTo>
                  <a:lnTo>
                    <a:pt x="678" y="123"/>
                  </a:lnTo>
                  <a:cubicBezTo>
                    <a:pt x="687" y="124"/>
                    <a:pt x="692" y="130"/>
                    <a:pt x="693" y="133"/>
                  </a:cubicBezTo>
                  <a:cubicBezTo>
                    <a:pt x="694" y="136"/>
                    <a:pt x="697" y="143"/>
                    <a:pt x="694" y="151"/>
                  </a:cubicBezTo>
                  <a:close/>
                  <a:moveTo>
                    <a:pt x="758" y="98"/>
                  </a:moveTo>
                  <a:lnTo>
                    <a:pt x="758" y="98"/>
                  </a:lnTo>
                  <a:cubicBezTo>
                    <a:pt x="745" y="73"/>
                    <a:pt x="721" y="56"/>
                    <a:pt x="694" y="50"/>
                  </a:cubicBezTo>
                  <a:lnTo>
                    <a:pt x="514" y="10"/>
                  </a:lnTo>
                  <a:cubicBezTo>
                    <a:pt x="466" y="0"/>
                    <a:pt x="421" y="29"/>
                    <a:pt x="409" y="77"/>
                  </a:cubicBezTo>
                  <a:cubicBezTo>
                    <a:pt x="404" y="99"/>
                    <a:pt x="408" y="124"/>
                    <a:pt x="421" y="143"/>
                  </a:cubicBezTo>
                  <a:cubicBezTo>
                    <a:pt x="426" y="152"/>
                    <a:pt x="434" y="161"/>
                    <a:pt x="443" y="167"/>
                  </a:cubicBezTo>
                  <a:lnTo>
                    <a:pt x="51" y="390"/>
                  </a:lnTo>
                  <a:cubicBezTo>
                    <a:pt x="28" y="403"/>
                    <a:pt x="14" y="422"/>
                    <a:pt x="6" y="447"/>
                  </a:cubicBezTo>
                  <a:cubicBezTo>
                    <a:pt x="0" y="471"/>
                    <a:pt x="3" y="496"/>
                    <a:pt x="15" y="518"/>
                  </a:cubicBezTo>
                  <a:cubicBezTo>
                    <a:pt x="27" y="541"/>
                    <a:pt x="47" y="555"/>
                    <a:pt x="71" y="562"/>
                  </a:cubicBezTo>
                  <a:cubicBezTo>
                    <a:pt x="80" y="565"/>
                    <a:pt x="89" y="565"/>
                    <a:pt x="96" y="565"/>
                  </a:cubicBezTo>
                  <a:cubicBezTo>
                    <a:pt x="112" y="565"/>
                    <a:pt x="129" y="562"/>
                    <a:pt x="144" y="554"/>
                  </a:cubicBezTo>
                  <a:lnTo>
                    <a:pt x="536" y="331"/>
                  </a:lnTo>
                  <a:cubicBezTo>
                    <a:pt x="536" y="342"/>
                    <a:pt x="539" y="352"/>
                    <a:pt x="545" y="363"/>
                  </a:cubicBezTo>
                  <a:cubicBezTo>
                    <a:pt x="555" y="383"/>
                    <a:pt x="573" y="399"/>
                    <a:pt x="597" y="407"/>
                  </a:cubicBezTo>
                  <a:cubicBezTo>
                    <a:pt x="643" y="422"/>
                    <a:pt x="692" y="397"/>
                    <a:pt x="708" y="351"/>
                  </a:cubicBezTo>
                  <a:lnTo>
                    <a:pt x="766" y="175"/>
                  </a:lnTo>
                  <a:cubicBezTo>
                    <a:pt x="775" y="150"/>
                    <a:pt x="771" y="121"/>
                    <a:pt x="758" y="9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
        <p:nvSpPr>
          <p:cNvPr id="120" name="CuadroTexto 4">
            <a:extLst>
              <a:ext uri="{FF2B5EF4-FFF2-40B4-BE49-F238E27FC236}">
                <a16:creationId xmlns:a16="http://schemas.microsoft.com/office/drawing/2014/main" id="{8357A7B9-CC20-C24D-AE38-85BA19A7819B}"/>
              </a:ext>
            </a:extLst>
          </p:cNvPr>
          <p:cNvSpPr txBox="1"/>
          <p:nvPr/>
        </p:nvSpPr>
        <p:spPr>
          <a:xfrm>
            <a:off x="752481" y="4255141"/>
            <a:ext cx="2403635" cy="769441"/>
          </a:xfrm>
          <a:prstGeom prst="rect">
            <a:avLst/>
          </a:prstGeom>
          <a:noFill/>
        </p:spPr>
        <p:txBody>
          <a:bodyPr wrap="square" rtlCol="0">
            <a:spAutoFit/>
          </a:bodyPr>
          <a:lstStyle/>
          <a:p>
            <a:pPr algn="ctr"/>
            <a:r>
              <a:rPr lang="en-US" sz="1100" dirty="0">
                <a:latin typeface="Century Gothic" panose="020B0502020202020204" pitchFamily="34" charset="0"/>
                <a:ea typeface="Lato Light" charset="0"/>
                <a:cs typeface="Lato Light" charset="0"/>
              </a:rPr>
              <a:t>The best theater that contributes the highest gross in the Broadway Industry is the Broadhurst Theater. </a:t>
            </a:r>
          </a:p>
        </p:txBody>
      </p:sp>
      <p:sp>
        <p:nvSpPr>
          <p:cNvPr id="122" name="CuadroTexto 238">
            <a:extLst>
              <a:ext uri="{FF2B5EF4-FFF2-40B4-BE49-F238E27FC236}">
                <a16:creationId xmlns:a16="http://schemas.microsoft.com/office/drawing/2014/main" id="{2A194B3C-CBCC-654B-99E6-69A257CAC53D}"/>
              </a:ext>
            </a:extLst>
          </p:cNvPr>
          <p:cNvSpPr txBox="1"/>
          <p:nvPr/>
        </p:nvSpPr>
        <p:spPr>
          <a:xfrm>
            <a:off x="1067322" y="3830908"/>
            <a:ext cx="1664132" cy="523220"/>
          </a:xfrm>
          <a:prstGeom prst="rect">
            <a:avLst/>
          </a:prstGeom>
          <a:noFill/>
        </p:spPr>
        <p:txBody>
          <a:bodyPr wrap="square" rtlCol="0">
            <a:spAutoFit/>
          </a:bodyPr>
          <a:lstStyle/>
          <a:p>
            <a:pPr algn="ctr"/>
            <a:r>
              <a:rPr lang="en-US" sz="1400" b="1" cap="all" dirty="0">
                <a:latin typeface="Tw Cen MT" panose="020B0602020104020603" pitchFamily="34" charset="77"/>
                <a:ea typeface="Open Sans" panose="020B0606030504020204" pitchFamily="34" charset="0"/>
                <a:cs typeface="Open Sans" panose="020B0606030504020204" pitchFamily="34" charset="0"/>
              </a:rPr>
              <a:t>Best grossing Theater</a:t>
            </a:r>
          </a:p>
        </p:txBody>
      </p:sp>
      <p:sp>
        <p:nvSpPr>
          <p:cNvPr id="123" name="CuadroTexto 4">
            <a:extLst>
              <a:ext uri="{FF2B5EF4-FFF2-40B4-BE49-F238E27FC236}">
                <a16:creationId xmlns:a16="http://schemas.microsoft.com/office/drawing/2014/main" id="{8E58DEBC-4ABB-624D-8F6D-C4DB5FEC041D}"/>
              </a:ext>
            </a:extLst>
          </p:cNvPr>
          <p:cNvSpPr txBox="1"/>
          <p:nvPr/>
        </p:nvSpPr>
        <p:spPr>
          <a:xfrm>
            <a:off x="3046294" y="3698872"/>
            <a:ext cx="2403635" cy="600164"/>
          </a:xfrm>
          <a:prstGeom prst="rect">
            <a:avLst/>
          </a:prstGeom>
          <a:noFill/>
        </p:spPr>
        <p:txBody>
          <a:bodyPr wrap="square" rtlCol="0">
            <a:spAutoFit/>
          </a:bodyPr>
          <a:lstStyle/>
          <a:p>
            <a:pPr algn="ctr"/>
            <a:r>
              <a:rPr lang="en-US" sz="1100" dirty="0">
                <a:latin typeface="Century Gothic" panose="020B0502020202020204" pitchFamily="34" charset="0"/>
                <a:ea typeface="Lato Light" charset="0"/>
                <a:cs typeface="Lato Light" charset="0"/>
              </a:rPr>
              <a:t>The best show that contributes the highest gross is “The Phantom of the Opera”</a:t>
            </a:r>
          </a:p>
        </p:txBody>
      </p:sp>
      <p:sp>
        <p:nvSpPr>
          <p:cNvPr id="124" name="CuadroTexto 238">
            <a:extLst>
              <a:ext uri="{FF2B5EF4-FFF2-40B4-BE49-F238E27FC236}">
                <a16:creationId xmlns:a16="http://schemas.microsoft.com/office/drawing/2014/main" id="{878FFC44-BBD2-2A47-A41F-53C3957A9D6B}"/>
              </a:ext>
            </a:extLst>
          </p:cNvPr>
          <p:cNvSpPr txBox="1"/>
          <p:nvPr/>
        </p:nvSpPr>
        <p:spPr>
          <a:xfrm>
            <a:off x="3364338" y="3255473"/>
            <a:ext cx="1664132" cy="523220"/>
          </a:xfrm>
          <a:prstGeom prst="rect">
            <a:avLst/>
          </a:prstGeom>
          <a:noFill/>
        </p:spPr>
        <p:txBody>
          <a:bodyPr wrap="square" rtlCol="0">
            <a:spAutoFit/>
          </a:bodyPr>
          <a:lstStyle/>
          <a:p>
            <a:pPr algn="ctr"/>
            <a:r>
              <a:rPr lang="en-US" sz="1400" b="1" cap="all" dirty="0">
                <a:latin typeface="Tw Cen MT" panose="020B0602020104020603" pitchFamily="34" charset="77"/>
                <a:ea typeface="Open Sans" panose="020B0606030504020204" pitchFamily="34" charset="0"/>
                <a:cs typeface="Open Sans" panose="020B0606030504020204" pitchFamily="34" charset="0"/>
              </a:rPr>
              <a:t>Best Grossing Show</a:t>
            </a:r>
          </a:p>
        </p:txBody>
      </p:sp>
      <p:sp>
        <p:nvSpPr>
          <p:cNvPr id="125" name="CuadroTexto 4">
            <a:extLst>
              <a:ext uri="{FF2B5EF4-FFF2-40B4-BE49-F238E27FC236}">
                <a16:creationId xmlns:a16="http://schemas.microsoft.com/office/drawing/2014/main" id="{049F0B55-D6E7-C941-B931-B1FE99BFB099}"/>
              </a:ext>
            </a:extLst>
          </p:cNvPr>
          <p:cNvSpPr txBox="1"/>
          <p:nvPr/>
        </p:nvSpPr>
        <p:spPr>
          <a:xfrm>
            <a:off x="5142762" y="2496615"/>
            <a:ext cx="2403635" cy="1107996"/>
          </a:xfrm>
          <a:prstGeom prst="rect">
            <a:avLst/>
          </a:prstGeom>
          <a:noFill/>
        </p:spPr>
        <p:txBody>
          <a:bodyPr wrap="square" rtlCol="0">
            <a:spAutoFit/>
          </a:bodyPr>
          <a:lstStyle/>
          <a:p>
            <a:pPr algn="ctr"/>
            <a:r>
              <a:rPr lang="en-US" sz="1100" dirty="0">
                <a:latin typeface="Century Gothic" panose="020B0502020202020204" pitchFamily="34" charset="0"/>
                <a:ea typeface="Lato Light" charset="0"/>
                <a:cs typeface="Lato Light" charset="0"/>
              </a:rPr>
              <a:t>The show “The Phantom of the Opera” is the only show performed in the Majestic Theater. This makes the Majestic Theater one of the top five highest grossing theaters.  </a:t>
            </a:r>
          </a:p>
        </p:txBody>
      </p:sp>
      <p:sp>
        <p:nvSpPr>
          <p:cNvPr id="126" name="CuadroTexto 238">
            <a:extLst>
              <a:ext uri="{FF2B5EF4-FFF2-40B4-BE49-F238E27FC236}">
                <a16:creationId xmlns:a16="http://schemas.microsoft.com/office/drawing/2014/main" id="{7642ECDA-564D-044C-990F-83A67A606E35}"/>
              </a:ext>
            </a:extLst>
          </p:cNvPr>
          <p:cNvSpPr txBox="1"/>
          <p:nvPr/>
        </p:nvSpPr>
        <p:spPr>
          <a:xfrm>
            <a:off x="5438437" y="2039651"/>
            <a:ext cx="1664132" cy="523220"/>
          </a:xfrm>
          <a:prstGeom prst="rect">
            <a:avLst/>
          </a:prstGeom>
          <a:noFill/>
        </p:spPr>
        <p:txBody>
          <a:bodyPr wrap="square" rtlCol="0">
            <a:spAutoFit/>
          </a:bodyPr>
          <a:lstStyle/>
          <a:p>
            <a:pPr algn="ctr"/>
            <a:r>
              <a:rPr lang="en-US" sz="1400" b="1" cap="all" dirty="0">
                <a:latin typeface="Tw Cen MT" panose="020B0602020104020603" pitchFamily="34" charset="77"/>
                <a:ea typeface="Open Sans" panose="020B0606030504020204" pitchFamily="34" charset="0"/>
                <a:cs typeface="Open Sans" panose="020B0606030504020204" pitchFamily="34" charset="0"/>
              </a:rPr>
              <a:t>“tHE PHANTOM OF THE OPERA”</a:t>
            </a:r>
          </a:p>
        </p:txBody>
      </p:sp>
      <p:sp>
        <p:nvSpPr>
          <p:cNvPr id="127" name="CuadroTexto 4">
            <a:extLst>
              <a:ext uri="{FF2B5EF4-FFF2-40B4-BE49-F238E27FC236}">
                <a16:creationId xmlns:a16="http://schemas.microsoft.com/office/drawing/2014/main" id="{7D52703D-1FE0-EF44-A77F-98328841FCF8}"/>
              </a:ext>
            </a:extLst>
          </p:cNvPr>
          <p:cNvSpPr txBox="1"/>
          <p:nvPr/>
        </p:nvSpPr>
        <p:spPr>
          <a:xfrm>
            <a:off x="7233933" y="1794120"/>
            <a:ext cx="2403635" cy="938719"/>
          </a:xfrm>
          <a:prstGeom prst="rect">
            <a:avLst/>
          </a:prstGeom>
          <a:noFill/>
        </p:spPr>
        <p:txBody>
          <a:bodyPr wrap="square" rtlCol="0">
            <a:spAutoFit/>
          </a:bodyPr>
          <a:lstStyle/>
          <a:p>
            <a:pPr algn="ctr"/>
            <a:r>
              <a:rPr lang="en-US" sz="1100" dirty="0">
                <a:latin typeface="Century Gothic" panose="020B0502020202020204" pitchFamily="34" charset="0"/>
                <a:ea typeface="Lato Light" charset="0"/>
                <a:cs typeface="Lato Light" charset="0"/>
              </a:rPr>
              <a:t>The theaters that make up more than 2% of potential gross accounts for 68.318% of weekly actual gross of ticket sales in the Broadway Industry.</a:t>
            </a:r>
          </a:p>
        </p:txBody>
      </p:sp>
      <p:sp>
        <p:nvSpPr>
          <p:cNvPr id="128" name="CuadroTexto 238">
            <a:extLst>
              <a:ext uri="{FF2B5EF4-FFF2-40B4-BE49-F238E27FC236}">
                <a16:creationId xmlns:a16="http://schemas.microsoft.com/office/drawing/2014/main" id="{52DD29E2-CFB6-8649-AA5D-2FD71B1C359F}"/>
              </a:ext>
            </a:extLst>
          </p:cNvPr>
          <p:cNvSpPr txBox="1"/>
          <p:nvPr/>
        </p:nvSpPr>
        <p:spPr>
          <a:xfrm>
            <a:off x="7491309" y="868223"/>
            <a:ext cx="1664132" cy="954107"/>
          </a:xfrm>
          <a:prstGeom prst="rect">
            <a:avLst/>
          </a:prstGeom>
          <a:noFill/>
        </p:spPr>
        <p:txBody>
          <a:bodyPr wrap="square" rtlCol="0">
            <a:spAutoFit/>
          </a:bodyPr>
          <a:lstStyle/>
          <a:p>
            <a:pPr algn="ctr"/>
            <a:r>
              <a:rPr lang="en-US" sz="1400" b="1" cap="all" dirty="0">
                <a:latin typeface="Tw Cen MT" panose="020B0602020104020603" pitchFamily="34" charset="77"/>
                <a:ea typeface="Open Sans" panose="020B0606030504020204" pitchFamily="34" charset="0"/>
                <a:cs typeface="Open Sans" panose="020B0606030504020204" pitchFamily="34" charset="0"/>
              </a:rPr>
              <a:t>TOP 2 percentile of Theaters Bring in more sales</a:t>
            </a:r>
          </a:p>
        </p:txBody>
      </p:sp>
      <p:sp>
        <p:nvSpPr>
          <p:cNvPr id="58" name="CuadroTexto 238">
            <a:extLst>
              <a:ext uri="{FF2B5EF4-FFF2-40B4-BE49-F238E27FC236}">
                <a16:creationId xmlns:a16="http://schemas.microsoft.com/office/drawing/2014/main" id="{C2FF355B-BDFD-485A-83EE-D6F7937C1951}"/>
              </a:ext>
            </a:extLst>
          </p:cNvPr>
          <p:cNvSpPr txBox="1"/>
          <p:nvPr/>
        </p:nvSpPr>
        <p:spPr>
          <a:xfrm>
            <a:off x="234125" y="156406"/>
            <a:ext cx="4213013" cy="707886"/>
          </a:xfrm>
          <a:prstGeom prst="rect">
            <a:avLst/>
          </a:prstGeom>
          <a:noFill/>
        </p:spPr>
        <p:txBody>
          <a:bodyPr wrap="none" rtlCol="0">
            <a:spAutoFit/>
          </a:bodyPr>
          <a:lstStyle/>
          <a:p>
            <a:r>
              <a:rPr lang="en-US" sz="4000" b="1" cap="all" dirty="0">
                <a:latin typeface="Century Gothic" panose="020B0502020202020204" pitchFamily="34" charset="0"/>
                <a:ea typeface="Open Sans" panose="020B0606030504020204" pitchFamily="34" charset="0"/>
                <a:cs typeface="Open Sans" panose="020B0606030504020204" pitchFamily="34" charset="0"/>
              </a:rPr>
              <a:t>Key takeaways</a:t>
            </a:r>
          </a:p>
        </p:txBody>
      </p:sp>
    </p:spTree>
    <p:extLst>
      <p:ext uri="{BB962C8B-B14F-4D97-AF65-F5344CB8AC3E}">
        <p14:creationId xmlns:p14="http://schemas.microsoft.com/office/powerpoint/2010/main" val="3844830799"/>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8000">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14:bounceEnd="8000">
                                          <p:cBhvr additive="base">
                                            <p:cTn id="7" dur="500" fill="hold"/>
                                            <p:tgtEl>
                                              <p:spTgt spid="58"/>
                                            </p:tgtEl>
                                            <p:attrNameLst>
                                              <p:attrName>ppt_x</p:attrName>
                                            </p:attrNameLst>
                                          </p:cBhvr>
                                          <p:tavLst>
                                            <p:tav tm="0">
                                              <p:val>
                                                <p:strVal val="0-#ppt_w/2"/>
                                              </p:val>
                                            </p:tav>
                                            <p:tav tm="100000">
                                              <p:val>
                                                <p:strVal val="#ppt_x"/>
                                              </p:val>
                                            </p:tav>
                                          </p:tavLst>
                                        </p:anim>
                                        <p:anim calcmode="lin" valueType="num" p14:bounceEnd="8000">
                                          <p:cBhvr additive="base">
                                            <p:cTn id="8" dur="500" fill="hold"/>
                                            <p:tgtEl>
                                              <p:spTgt spid="5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nodeType="withEffect">
                                      <p:stCondLst>
                                        <p:cond delay="250"/>
                                      </p:stCondLst>
                                      <p:childTnLst>
                                        <p:set>
                                          <p:cBhvr>
                                            <p:cTn id="49" dur="1" fill="hold">
                                              <p:stCondLst>
                                                <p:cond delay="0"/>
                                              </p:stCondLst>
                                            </p:cTn>
                                            <p:tgtEl>
                                              <p:spTgt spid="109"/>
                                            </p:tgtEl>
                                            <p:attrNameLst>
                                              <p:attrName>style.visibility</p:attrName>
                                            </p:attrNameLst>
                                          </p:cBhvr>
                                          <p:to>
                                            <p:strVal val="visible"/>
                                          </p:to>
                                        </p:set>
                                        <p:animEffect transition="in" filter="fade">
                                          <p:cBhvr>
                                            <p:cTn id="50" dur="500"/>
                                            <p:tgtEl>
                                              <p:spTgt spid="109"/>
                                            </p:tgtEl>
                                          </p:cBhvr>
                                        </p:animEffect>
                                      </p:childTnLst>
                                    </p:cTn>
                                  </p:par>
                                  <p:par>
                                    <p:cTn id="51" presetID="10" presetClass="entr" presetSubtype="0" fill="hold" nodeType="withEffect">
                                      <p:stCondLst>
                                        <p:cond delay="250"/>
                                      </p:stCondLst>
                                      <p:childTnLst>
                                        <p:set>
                                          <p:cBhvr>
                                            <p:cTn id="52" dur="1" fill="hold">
                                              <p:stCondLst>
                                                <p:cond delay="0"/>
                                              </p:stCondLst>
                                            </p:cTn>
                                            <p:tgtEl>
                                              <p:spTgt spid="94"/>
                                            </p:tgtEl>
                                            <p:attrNameLst>
                                              <p:attrName>style.visibility</p:attrName>
                                            </p:attrNameLst>
                                          </p:cBhvr>
                                          <p:to>
                                            <p:strVal val="visible"/>
                                          </p:to>
                                        </p:set>
                                        <p:animEffect transition="in" filter="fade">
                                          <p:cBhvr>
                                            <p:cTn id="53" dur="500"/>
                                            <p:tgtEl>
                                              <p:spTgt spid="94"/>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nodeType="withEffect">
                                      <p:stCondLst>
                                        <p:cond delay="250"/>
                                      </p:stCondLst>
                                      <p:childTnLst>
                                        <p:set>
                                          <p:cBhvr>
                                            <p:cTn id="58" dur="1" fill="hold">
                                              <p:stCondLst>
                                                <p:cond delay="0"/>
                                              </p:stCondLst>
                                            </p:cTn>
                                            <p:tgtEl>
                                              <p:spTgt spid="102"/>
                                            </p:tgtEl>
                                            <p:attrNameLst>
                                              <p:attrName>style.visibility</p:attrName>
                                            </p:attrNameLst>
                                          </p:cBhvr>
                                          <p:to>
                                            <p:strVal val="visible"/>
                                          </p:to>
                                        </p:set>
                                        <p:animEffect transition="in" filter="fade">
                                          <p:cBhvr>
                                            <p:cTn id="59" dur="500"/>
                                            <p:tgtEl>
                                              <p:spTgt spid="102"/>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par>
                                    <p:cTn id="66" presetID="10" presetClass="entr" presetSubtype="0" fill="hold" nodeType="withEffect">
                                      <p:stCondLst>
                                        <p:cond delay="250"/>
                                      </p:stCondLst>
                                      <p:childTnLst>
                                        <p:set>
                                          <p:cBhvr>
                                            <p:cTn id="67" dur="1" fill="hold">
                                              <p:stCondLst>
                                                <p:cond delay="0"/>
                                              </p:stCondLst>
                                            </p:cTn>
                                            <p:tgtEl>
                                              <p:spTgt spid="105"/>
                                            </p:tgtEl>
                                            <p:attrNameLst>
                                              <p:attrName>style.visibility</p:attrName>
                                            </p:attrNameLst>
                                          </p:cBhvr>
                                          <p:to>
                                            <p:strVal val="visible"/>
                                          </p:to>
                                        </p:set>
                                        <p:animEffect transition="in" filter="fade">
                                          <p:cBhvr>
                                            <p:cTn id="68" dur="500"/>
                                            <p:tgtEl>
                                              <p:spTgt spid="105"/>
                                            </p:tgtEl>
                                          </p:cBhvr>
                                        </p:animEffect>
                                      </p:childTnLst>
                                    </p:cTn>
                                  </p:par>
                                  <p:par>
                                    <p:cTn id="69" presetID="2" presetClass="entr" presetSubtype="1" fill="hold" nodeType="withEffect">
                                      <p:stCondLst>
                                        <p:cond delay="750"/>
                                      </p:stCondLst>
                                      <p:childTnLst>
                                        <p:set>
                                          <p:cBhvr>
                                            <p:cTn id="70" dur="1" fill="hold">
                                              <p:stCondLst>
                                                <p:cond delay="0"/>
                                              </p:stCondLst>
                                            </p:cTn>
                                            <p:tgtEl>
                                              <p:spTgt spid="129"/>
                                            </p:tgtEl>
                                            <p:attrNameLst>
                                              <p:attrName>style.visibility</p:attrName>
                                            </p:attrNameLst>
                                          </p:cBhvr>
                                          <p:to>
                                            <p:strVal val="visible"/>
                                          </p:to>
                                        </p:set>
                                        <p:anim calcmode="lin" valueType="num">
                                          <p:cBhvr additive="base">
                                            <p:cTn id="71" dur="500" fill="hold"/>
                                            <p:tgtEl>
                                              <p:spTgt spid="129"/>
                                            </p:tgtEl>
                                            <p:attrNameLst>
                                              <p:attrName>ppt_x</p:attrName>
                                            </p:attrNameLst>
                                          </p:cBhvr>
                                          <p:tavLst>
                                            <p:tav tm="0">
                                              <p:val>
                                                <p:strVal val="#ppt_x"/>
                                              </p:val>
                                            </p:tav>
                                            <p:tav tm="100000">
                                              <p:val>
                                                <p:strVal val="#ppt_x"/>
                                              </p:val>
                                            </p:tav>
                                          </p:tavLst>
                                        </p:anim>
                                        <p:anim calcmode="lin" valueType="num">
                                          <p:cBhvr additive="base">
                                            <p:cTn id="72" dur="500" fill="hold"/>
                                            <p:tgtEl>
                                              <p:spTgt spid="129"/>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stCondLst>
                                        <p:cond delay="750"/>
                                      </p:stCondLst>
                                      <p:childTnLst>
                                        <p:set>
                                          <p:cBhvr>
                                            <p:cTn id="74" dur="1" fill="hold">
                                              <p:stCondLst>
                                                <p:cond delay="0"/>
                                              </p:stCondLst>
                                            </p:cTn>
                                            <p:tgtEl>
                                              <p:spTgt spid="120"/>
                                            </p:tgtEl>
                                            <p:attrNameLst>
                                              <p:attrName>style.visibility</p:attrName>
                                            </p:attrNameLst>
                                          </p:cBhvr>
                                          <p:to>
                                            <p:strVal val="visible"/>
                                          </p:to>
                                        </p:set>
                                        <p:anim calcmode="lin" valueType="num">
                                          <p:cBhvr additive="base">
                                            <p:cTn id="75" dur="500" fill="hold"/>
                                            <p:tgtEl>
                                              <p:spTgt spid="120"/>
                                            </p:tgtEl>
                                            <p:attrNameLst>
                                              <p:attrName>ppt_x</p:attrName>
                                            </p:attrNameLst>
                                          </p:cBhvr>
                                          <p:tavLst>
                                            <p:tav tm="0">
                                              <p:val>
                                                <p:strVal val="#ppt_x"/>
                                              </p:val>
                                            </p:tav>
                                            <p:tav tm="100000">
                                              <p:val>
                                                <p:strVal val="#ppt_x"/>
                                              </p:val>
                                            </p:tav>
                                          </p:tavLst>
                                        </p:anim>
                                        <p:anim calcmode="lin" valueType="num">
                                          <p:cBhvr additive="base">
                                            <p:cTn id="76" dur="500" fill="hold"/>
                                            <p:tgtEl>
                                              <p:spTgt spid="120"/>
                                            </p:tgtEl>
                                            <p:attrNameLst>
                                              <p:attrName>ppt_y</p:attrName>
                                            </p:attrNameLst>
                                          </p:cBhvr>
                                          <p:tavLst>
                                            <p:tav tm="0">
                                              <p:val>
                                                <p:strVal val="0-#ppt_h/2"/>
                                              </p:val>
                                            </p:tav>
                                            <p:tav tm="100000">
                                              <p:val>
                                                <p:strVal val="#ppt_y"/>
                                              </p:val>
                                            </p:tav>
                                          </p:tavLst>
                                        </p:anim>
                                      </p:childTnLst>
                                    </p:cTn>
                                  </p:par>
                                  <p:par>
                                    <p:cTn id="77" presetID="2" presetClass="entr" presetSubtype="1" fill="hold" grpId="0" nodeType="withEffect">
                                      <p:stCondLst>
                                        <p:cond delay="750"/>
                                      </p:stCondLst>
                                      <p:childTnLst>
                                        <p:set>
                                          <p:cBhvr>
                                            <p:cTn id="78" dur="1" fill="hold">
                                              <p:stCondLst>
                                                <p:cond delay="0"/>
                                              </p:stCondLst>
                                            </p:cTn>
                                            <p:tgtEl>
                                              <p:spTgt spid="122"/>
                                            </p:tgtEl>
                                            <p:attrNameLst>
                                              <p:attrName>style.visibility</p:attrName>
                                            </p:attrNameLst>
                                          </p:cBhvr>
                                          <p:to>
                                            <p:strVal val="visible"/>
                                          </p:to>
                                        </p:set>
                                        <p:anim calcmode="lin" valueType="num">
                                          <p:cBhvr additive="base">
                                            <p:cTn id="79" dur="500" fill="hold"/>
                                            <p:tgtEl>
                                              <p:spTgt spid="122"/>
                                            </p:tgtEl>
                                            <p:attrNameLst>
                                              <p:attrName>ppt_x</p:attrName>
                                            </p:attrNameLst>
                                          </p:cBhvr>
                                          <p:tavLst>
                                            <p:tav tm="0">
                                              <p:val>
                                                <p:strVal val="#ppt_x"/>
                                              </p:val>
                                            </p:tav>
                                            <p:tav tm="100000">
                                              <p:val>
                                                <p:strVal val="#ppt_x"/>
                                              </p:val>
                                            </p:tav>
                                          </p:tavLst>
                                        </p:anim>
                                        <p:anim calcmode="lin" valueType="num">
                                          <p:cBhvr additive="base">
                                            <p:cTn id="80" dur="500" fill="hold"/>
                                            <p:tgtEl>
                                              <p:spTgt spid="122"/>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750"/>
                                      </p:stCondLst>
                                      <p:childTnLst>
                                        <p:set>
                                          <p:cBhvr>
                                            <p:cTn id="82" dur="1" fill="hold">
                                              <p:stCondLst>
                                                <p:cond delay="0"/>
                                              </p:stCondLst>
                                            </p:cTn>
                                            <p:tgtEl>
                                              <p:spTgt spid="130"/>
                                            </p:tgtEl>
                                            <p:attrNameLst>
                                              <p:attrName>style.visibility</p:attrName>
                                            </p:attrNameLst>
                                          </p:cBhvr>
                                          <p:to>
                                            <p:strVal val="visible"/>
                                          </p:to>
                                        </p:set>
                                        <p:anim calcmode="lin" valueType="num">
                                          <p:cBhvr additive="base">
                                            <p:cTn id="83" dur="500" fill="hold"/>
                                            <p:tgtEl>
                                              <p:spTgt spid="130"/>
                                            </p:tgtEl>
                                            <p:attrNameLst>
                                              <p:attrName>ppt_x</p:attrName>
                                            </p:attrNameLst>
                                          </p:cBhvr>
                                          <p:tavLst>
                                            <p:tav tm="0">
                                              <p:val>
                                                <p:strVal val="#ppt_x"/>
                                              </p:val>
                                            </p:tav>
                                            <p:tav tm="100000">
                                              <p:val>
                                                <p:strVal val="#ppt_x"/>
                                              </p:val>
                                            </p:tav>
                                          </p:tavLst>
                                        </p:anim>
                                        <p:anim calcmode="lin" valueType="num">
                                          <p:cBhvr additive="base">
                                            <p:cTn id="84" dur="500" fill="hold"/>
                                            <p:tgtEl>
                                              <p:spTgt spid="130"/>
                                            </p:tgtEl>
                                            <p:attrNameLst>
                                              <p:attrName>ppt_y</p:attrName>
                                            </p:attrNameLst>
                                          </p:cBhvr>
                                          <p:tavLst>
                                            <p:tav tm="0">
                                              <p:val>
                                                <p:strVal val="0-#ppt_h/2"/>
                                              </p:val>
                                            </p:tav>
                                            <p:tav tm="100000">
                                              <p:val>
                                                <p:strVal val="#ppt_y"/>
                                              </p:val>
                                            </p:tav>
                                          </p:tavLst>
                                        </p:anim>
                                      </p:childTnLst>
                                    </p:cTn>
                                  </p:par>
                                  <p:par>
                                    <p:cTn id="85" presetID="2" presetClass="entr" presetSubtype="1" fill="hold" grpId="0" nodeType="withEffect">
                                      <p:stCondLst>
                                        <p:cond delay="750"/>
                                      </p:stCondLst>
                                      <p:childTnLst>
                                        <p:set>
                                          <p:cBhvr>
                                            <p:cTn id="86" dur="1" fill="hold">
                                              <p:stCondLst>
                                                <p:cond delay="0"/>
                                              </p:stCondLst>
                                            </p:cTn>
                                            <p:tgtEl>
                                              <p:spTgt spid="123"/>
                                            </p:tgtEl>
                                            <p:attrNameLst>
                                              <p:attrName>style.visibility</p:attrName>
                                            </p:attrNameLst>
                                          </p:cBhvr>
                                          <p:to>
                                            <p:strVal val="visible"/>
                                          </p:to>
                                        </p:set>
                                        <p:anim calcmode="lin" valueType="num">
                                          <p:cBhvr additive="base">
                                            <p:cTn id="87" dur="500" fill="hold"/>
                                            <p:tgtEl>
                                              <p:spTgt spid="123"/>
                                            </p:tgtEl>
                                            <p:attrNameLst>
                                              <p:attrName>ppt_x</p:attrName>
                                            </p:attrNameLst>
                                          </p:cBhvr>
                                          <p:tavLst>
                                            <p:tav tm="0">
                                              <p:val>
                                                <p:strVal val="#ppt_x"/>
                                              </p:val>
                                            </p:tav>
                                            <p:tav tm="100000">
                                              <p:val>
                                                <p:strVal val="#ppt_x"/>
                                              </p:val>
                                            </p:tav>
                                          </p:tavLst>
                                        </p:anim>
                                        <p:anim calcmode="lin" valueType="num">
                                          <p:cBhvr additive="base">
                                            <p:cTn id="88" dur="500" fill="hold"/>
                                            <p:tgtEl>
                                              <p:spTgt spid="123"/>
                                            </p:tgtEl>
                                            <p:attrNameLst>
                                              <p:attrName>ppt_y</p:attrName>
                                            </p:attrNameLst>
                                          </p:cBhvr>
                                          <p:tavLst>
                                            <p:tav tm="0">
                                              <p:val>
                                                <p:strVal val="0-#ppt_h/2"/>
                                              </p:val>
                                            </p:tav>
                                            <p:tav tm="100000">
                                              <p:val>
                                                <p:strVal val="#ppt_y"/>
                                              </p:val>
                                            </p:tav>
                                          </p:tavLst>
                                        </p:anim>
                                      </p:childTnLst>
                                    </p:cTn>
                                  </p:par>
                                  <p:par>
                                    <p:cTn id="89" presetID="2" presetClass="entr" presetSubtype="1" fill="hold" grpId="0" nodeType="withEffect">
                                      <p:stCondLst>
                                        <p:cond delay="750"/>
                                      </p:stCondLst>
                                      <p:childTnLst>
                                        <p:set>
                                          <p:cBhvr>
                                            <p:cTn id="90" dur="1" fill="hold">
                                              <p:stCondLst>
                                                <p:cond delay="0"/>
                                              </p:stCondLst>
                                            </p:cTn>
                                            <p:tgtEl>
                                              <p:spTgt spid="124"/>
                                            </p:tgtEl>
                                            <p:attrNameLst>
                                              <p:attrName>style.visibility</p:attrName>
                                            </p:attrNameLst>
                                          </p:cBhvr>
                                          <p:to>
                                            <p:strVal val="visible"/>
                                          </p:to>
                                        </p:set>
                                        <p:anim calcmode="lin" valueType="num">
                                          <p:cBhvr additive="base">
                                            <p:cTn id="91" dur="500" fill="hold"/>
                                            <p:tgtEl>
                                              <p:spTgt spid="124"/>
                                            </p:tgtEl>
                                            <p:attrNameLst>
                                              <p:attrName>ppt_x</p:attrName>
                                            </p:attrNameLst>
                                          </p:cBhvr>
                                          <p:tavLst>
                                            <p:tav tm="0">
                                              <p:val>
                                                <p:strVal val="#ppt_x"/>
                                              </p:val>
                                            </p:tav>
                                            <p:tav tm="100000">
                                              <p:val>
                                                <p:strVal val="#ppt_x"/>
                                              </p:val>
                                            </p:tav>
                                          </p:tavLst>
                                        </p:anim>
                                        <p:anim calcmode="lin" valueType="num">
                                          <p:cBhvr additive="base">
                                            <p:cTn id="92" dur="500" fill="hold"/>
                                            <p:tgtEl>
                                              <p:spTgt spid="124"/>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750"/>
                                      </p:stCondLst>
                                      <p:childTnLst>
                                        <p:set>
                                          <p:cBhvr>
                                            <p:cTn id="94" dur="1" fill="hold">
                                              <p:stCondLst>
                                                <p:cond delay="0"/>
                                              </p:stCondLst>
                                            </p:cTn>
                                            <p:tgtEl>
                                              <p:spTgt spid="131"/>
                                            </p:tgtEl>
                                            <p:attrNameLst>
                                              <p:attrName>style.visibility</p:attrName>
                                            </p:attrNameLst>
                                          </p:cBhvr>
                                          <p:to>
                                            <p:strVal val="visible"/>
                                          </p:to>
                                        </p:set>
                                        <p:anim calcmode="lin" valueType="num">
                                          <p:cBhvr additive="base">
                                            <p:cTn id="95" dur="500" fill="hold"/>
                                            <p:tgtEl>
                                              <p:spTgt spid="131"/>
                                            </p:tgtEl>
                                            <p:attrNameLst>
                                              <p:attrName>ppt_x</p:attrName>
                                            </p:attrNameLst>
                                          </p:cBhvr>
                                          <p:tavLst>
                                            <p:tav tm="0">
                                              <p:val>
                                                <p:strVal val="#ppt_x"/>
                                              </p:val>
                                            </p:tav>
                                            <p:tav tm="100000">
                                              <p:val>
                                                <p:strVal val="#ppt_x"/>
                                              </p:val>
                                            </p:tav>
                                          </p:tavLst>
                                        </p:anim>
                                        <p:anim calcmode="lin" valueType="num">
                                          <p:cBhvr additive="base">
                                            <p:cTn id="96" dur="500" fill="hold"/>
                                            <p:tgtEl>
                                              <p:spTgt spid="131"/>
                                            </p:tgtEl>
                                            <p:attrNameLst>
                                              <p:attrName>ppt_y</p:attrName>
                                            </p:attrNameLst>
                                          </p:cBhvr>
                                          <p:tavLst>
                                            <p:tav tm="0">
                                              <p:val>
                                                <p:strVal val="0-#ppt_h/2"/>
                                              </p:val>
                                            </p:tav>
                                            <p:tav tm="100000">
                                              <p:val>
                                                <p:strVal val="#ppt_y"/>
                                              </p:val>
                                            </p:tav>
                                          </p:tavLst>
                                        </p:anim>
                                      </p:childTnLst>
                                    </p:cTn>
                                  </p:par>
                                  <p:par>
                                    <p:cTn id="97" presetID="2" presetClass="entr" presetSubtype="1" fill="hold" grpId="0" nodeType="withEffect">
                                      <p:stCondLst>
                                        <p:cond delay="750"/>
                                      </p:stCondLst>
                                      <p:childTnLst>
                                        <p:set>
                                          <p:cBhvr>
                                            <p:cTn id="98" dur="1" fill="hold">
                                              <p:stCondLst>
                                                <p:cond delay="0"/>
                                              </p:stCondLst>
                                            </p:cTn>
                                            <p:tgtEl>
                                              <p:spTgt spid="125"/>
                                            </p:tgtEl>
                                            <p:attrNameLst>
                                              <p:attrName>style.visibility</p:attrName>
                                            </p:attrNameLst>
                                          </p:cBhvr>
                                          <p:to>
                                            <p:strVal val="visible"/>
                                          </p:to>
                                        </p:set>
                                        <p:anim calcmode="lin" valueType="num">
                                          <p:cBhvr additive="base">
                                            <p:cTn id="99" dur="500" fill="hold"/>
                                            <p:tgtEl>
                                              <p:spTgt spid="125"/>
                                            </p:tgtEl>
                                            <p:attrNameLst>
                                              <p:attrName>ppt_x</p:attrName>
                                            </p:attrNameLst>
                                          </p:cBhvr>
                                          <p:tavLst>
                                            <p:tav tm="0">
                                              <p:val>
                                                <p:strVal val="#ppt_x"/>
                                              </p:val>
                                            </p:tav>
                                            <p:tav tm="100000">
                                              <p:val>
                                                <p:strVal val="#ppt_x"/>
                                              </p:val>
                                            </p:tav>
                                          </p:tavLst>
                                        </p:anim>
                                        <p:anim calcmode="lin" valueType="num">
                                          <p:cBhvr additive="base">
                                            <p:cTn id="100" dur="500" fill="hold"/>
                                            <p:tgtEl>
                                              <p:spTgt spid="125"/>
                                            </p:tgtEl>
                                            <p:attrNameLst>
                                              <p:attrName>ppt_y</p:attrName>
                                            </p:attrNameLst>
                                          </p:cBhvr>
                                          <p:tavLst>
                                            <p:tav tm="0">
                                              <p:val>
                                                <p:strVal val="0-#ppt_h/2"/>
                                              </p:val>
                                            </p:tav>
                                            <p:tav tm="100000">
                                              <p:val>
                                                <p:strVal val="#ppt_y"/>
                                              </p:val>
                                            </p:tav>
                                          </p:tavLst>
                                        </p:anim>
                                      </p:childTnLst>
                                    </p:cTn>
                                  </p:par>
                                  <p:par>
                                    <p:cTn id="101" presetID="2" presetClass="entr" presetSubtype="1" fill="hold" grpId="0" nodeType="withEffect">
                                      <p:stCondLst>
                                        <p:cond delay="750"/>
                                      </p:stCondLst>
                                      <p:childTnLst>
                                        <p:set>
                                          <p:cBhvr>
                                            <p:cTn id="102" dur="1" fill="hold">
                                              <p:stCondLst>
                                                <p:cond delay="0"/>
                                              </p:stCondLst>
                                            </p:cTn>
                                            <p:tgtEl>
                                              <p:spTgt spid="126"/>
                                            </p:tgtEl>
                                            <p:attrNameLst>
                                              <p:attrName>style.visibility</p:attrName>
                                            </p:attrNameLst>
                                          </p:cBhvr>
                                          <p:to>
                                            <p:strVal val="visible"/>
                                          </p:to>
                                        </p:set>
                                        <p:anim calcmode="lin" valueType="num">
                                          <p:cBhvr additive="base">
                                            <p:cTn id="103" dur="500" fill="hold"/>
                                            <p:tgtEl>
                                              <p:spTgt spid="126"/>
                                            </p:tgtEl>
                                            <p:attrNameLst>
                                              <p:attrName>ppt_x</p:attrName>
                                            </p:attrNameLst>
                                          </p:cBhvr>
                                          <p:tavLst>
                                            <p:tav tm="0">
                                              <p:val>
                                                <p:strVal val="#ppt_x"/>
                                              </p:val>
                                            </p:tav>
                                            <p:tav tm="100000">
                                              <p:val>
                                                <p:strVal val="#ppt_x"/>
                                              </p:val>
                                            </p:tav>
                                          </p:tavLst>
                                        </p:anim>
                                        <p:anim calcmode="lin" valueType="num">
                                          <p:cBhvr additive="base">
                                            <p:cTn id="104" dur="500" fill="hold"/>
                                            <p:tgtEl>
                                              <p:spTgt spid="126"/>
                                            </p:tgtEl>
                                            <p:attrNameLst>
                                              <p:attrName>ppt_y</p:attrName>
                                            </p:attrNameLst>
                                          </p:cBhvr>
                                          <p:tavLst>
                                            <p:tav tm="0">
                                              <p:val>
                                                <p:strVal val="0-#ppt_h/2"/>
                                              </p:val>
                                            </p:tav>
                                            <p:tav tm="100000">
                                              <p:val>
                                                <p:strVal val="#ppt_y"/>
                                              </p:val>
                                            </p:tav>
                                          </p:tavLst>
                                        </p:anim>
                                      </p:childTnLst>
                                    </p:cTn>
                                  </p:par>
                                  <p:par>
                                    <p:cTn id="105" presetID="2" presetClass="entr" presetSubtype="1" fill="hold" nodeType="withEffect">
                                      <p:stCondLst>
                                        <p:cond delay="750"/>
                                      </p:stCondLst>
                                      <p:childTnLst>
                                        <p:set>
                                          <p:cBhvr>
                                            <p:cTn id="106" dur="1" fill="hold">
                                              <p:stCondLst>
                                                <p:cond delay="0"/>
                                              </p:stCondLst>
                                            </p:cTn>
                                            <p:tgtEl>
                                              <p:spTgt spid="132"/>
                                            </p:tgtEl>
                                            <p:attrNameLst>
                                              <p:attrName>style.visibility</p:attrName>
                                            </p:attrNameLst>
                                          </p:cBhvr>
                                          <p:to>
                                            <p:strVal val="visible"/>
                                          </p:to>
                                        </p:set>
                                        <p:anim calcmode="lin" valueType="num">
                                          <p:cBhvr additive="base">
                                            <p:cTn id="107" dur="500" fill="hold"/>
                                            <p:tgtEl>
                                              <p:spTgt spid="132"/>
                                            </p:tgtEl>
                                            <p:attrNameLst>
                                              <p:attrName>ppt_x</p:attrName>
                                            </p:attrNameLst>
                                          </p:cBhvr>
                                          <p:tavLst>
                                            <p:tav tm="0">
                                              <p:val>
                                                <p:strVal val="#ppt_x"/>
                                              </p:val>
                                            </p:tav>
                                            <p:tav tm="100000">
                                              <p:val>
                                                <p:strVal val="#ppt_x"/>
                                              </p:val>
                                            </p:tav>
                                          </p:tavLst>
                                        </p:anim>
                                        <p:anim calcmode="lin" valueType="num">
                                          <p:cBhvr additive="base">
                                            <p:cTn id="108" dur="500" fill="hold"/>
                                            <p:tgtEl>
                                              <p:spTgt spid="132"/>
                                            </p:tgtEl>
                                            <p:attrNameLst>
                                              <p:attrName>ppt_y</p:attrName>
                                            </p:attrNameLst>
                                          </p:cBhvr>
                                          <p:tavLst>
                                            <p:tav tm="0">
                                              <p:val>
                                                <p:strVal val="0-#ppt_h/2"/>
                                              </p:val>
                                            </p:tav>
                                            <p:tav tm="100000">
                                              <p:val>
                                                <p:strVal val="#ppt_y"/>
                                              </p:val>
                                            </p:tav>
                                          </p:tavLst>
                                        </p:anim>
                                      </p:childTnLst>
                                    </p:cTn>
                                  </p:par>
                                  <p:par>
                                    <p:cTn id="109" presetID="2" presetClass="entr" presetSubtype="1" fill="hold" grpId="0" nodeType="withEffect">
                                      <p:stCondLst>
                                        <p:cond delay="750"/>
                                      </p:stCondLst>
                                      <p:childTnLst>
                                        <p:set>
                                          <p:cBhvr>
                                            <p:cTn id="110" dur="1" fill="hold">
                                              <p:stCondLst>
                                                <p:cond delay="0"/>
                                              </p:stCondLst>
                                            </p:cTn>
                                            <p:tgtEl>
                                              <p:spTgt spid="127"/>
                                            </p:tgtEl>
                                            <p:attrNameLst>
                                              <p:attrName>style.visibility</p:attrName>
                                            </p:attrNameLst>
                                          </p:cBhvr>
                                          <p:to>
                                            <p:strVal val="visible"/>
                                          </p:to>
                                        </p:set>
                                        <p:anim calcmode="lin" valueType="num">
                                          <p:cBhvr additive="base">
                                            <p:cTn id="111" dur="500" fill="hold"/>
                                            <p:tgtEl>
                                              <p:spTgt spid="127"/>
                                            </p:tgtEl>
                                            <p:attrNameLst>
                                              <p:attrName>ppt_x</p:attrName>
                                            </p:attrNameLst>
                                          </p:cBhvr>
                                          <p:tavLst>
                                            <p:tav tm="0">
                                              <p:val>
                                                <p:strVal val="#ppt_x"/>
                                              </p:val>
                                            </p:tav>
                                            <p:tav tm="100000">
                                              <p:val>
                                                <p:strVal val="#ppt_x"/>
                                              </p:val>
                                            </p:tav>
                                          </p:tavLst>
                                        </p:anim>
                                        <p:anim calcmode="lin" valueType="num">
                                          <p:cBhvr additive="base">
                                            <p:cTn id="112" dur="500" fill="hold"/>
                                            <p:tgtEl>
                                              <p:spTgt spid="127"/>
                                            </p:tgtEl>
                                            <p:attrNameLst>
                                              <p:attrName>ppt_y</p:attrName>
                                            </p:attrNameLst>
                                          </p:cBhvr>
                                          <p:tavLst>
                                            <p:tav tm="0">
                                              <p:val>
                                                <p:strVal val="0-#ppt_h/2"/>
                                              </p:val>
                                            </p:tav>
                                            <p:tav tm="100000">
                                              <p:val>
                                                <p:strVal val="#ppt_y"/>
                                              </p:val>
                                            </p:tav>
                                          </p:tavLst>
                                        </p:anim>
                                      </p:childTnLst>
                                    </p:cTn>
                                  </p:par>
                                  <p:par>
                                    <p:cTn id="113" presetID="2" presetClass="entr" presetSubtype="1" fill="hold" grpId="0" nodeType="withEffect">
                                      <p:stCondLst>
                                        <p:cond delay="750"/>
                                      </p:stCondLst>
                                      <p:childTnLst>
                                        <p:set>
                                          <p:cBhvr>
                                            <p:cTn id="114" dur="1" fill="hold">
                                              <p:stCondLst>
                                                <p:cond delay="0"/>
                                              </p:stCondLst>
                                            </p:cTn>
                                            <p:tgtEl>
                                              <p:spTgt spid="128"/>
                                            </p:tgtEl>
                                            <p:attrNameLst>
                                              <p:attrName>style.visibility</p:attrName>
                                            </p:attrNameLst>
                                          </p:cBhvr>
                                          <p:to>
                                            <p:strVal val="visible"/>
                                          </p:to>
                                        </p:set>
                                        <p:anim calcmode="lin" valueType="num">
                                          <p:cBhvr additive="base">
                                            <p:cTn id="115" dur="500" fill="hold"/>
                                            <p:tgtEl>
                                              <p:spTgt spid="128"/>
                                            </p:tgtEl>
                                            <p:attrNameLst>
                                              <p:attrName>ppt_x</p:attrName>
                                            </p:attrNameLst>
                                          </p:cBhvr>
                                          <p:tavLst>
                                            <p:tav tm="0">
                                              <p:val>
                                                <p:strVal val="#ppt_x"/>
                                              </p:val>
                                            </p:tav>
                                            <p:tav tm="100000">
                                              <p:val>
                                                <p:strVal val="#ppt_x"/>
                                              </p:val>
                                            </p:tav>
                                          </p:tavLst>
                                        </p:anim>
                                        <p:anim calcmode="lin" valueType="num">
                                          <p:cBhvr additive="base">
                                            <p:cTn id="116" dur="500" fill="hold"/>
                                            <p:tgtEl>
                                              <p:spTgt spid="1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36" grpId="0" animBg="1"/>
          <p:bldP spid="37" grpId="0" animBg="1"/>
          <p:bldP spid="38" grpId="0" animBg="1"/>
          <p:bldP spid="39" grpId="0" animBg="1"/>
          <p:bldP spid="40" grpId="0" animBg="1"/>
          <p:bldP spid="41" grpId="0" animBg="1"/>
          <p:bldP spid="120" grpId="0"/>
          <p:bldP spid="122" grpId="0"/>
          <p:bldP spid="123" grpId="0"/>
          <p:bldP spid="124" grpId="0"/>
          <p:bldP spid="125" grpId="0"/>
          <p:bldP spid="126" grpId="0"/>
          <p:bldP spid="127" grpId="0"/>
          <p:bldP spid="128" grpId="0"/>
          <p:bldP spid="5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0-#ppt_w/2"/>
                                              </p:val>
                                            </p:tav>
                                            <p:tav tm="100000">
                                              <p:val>
                                                <p:strVal val="#ppt_x"/>
                                              </p:val>
                                            </p:tav>
                                          </p:tavLst>
                                        </p:anim>
                                        <p:anim calcmode="lin" valueType="num">
                                          <p:cBhvr additive="base">
                                            <p:cTn id="8" dur="500" fill="hold"/>
                                            <p:tgtEl>
                                              <p:spTgt spid="5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25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2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25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25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25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par>
                                    <p:cTn id="36" presetID="10" presetClass="entr" presetSubtype="0" fill="hold" grpId="0" nodeType="withEffect">
                                      <p:stCondLst>
                                        <p:cond delay="25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nodeType="withEffect">
                                      <p:stCondLst>
                                        <p:cond delay="250"/>
                                      </p:stCondLst>
                                      <p:childTnLst>
                                        <p:set>
                                          <p:cBhvr>
                                            <p:cTn id="49" dur="1" fill="hold">
                                              <p:stCondLst>
                                                <p:cond delay="0"/>
                                              </p:stCondLst>
                                            </p:cTn>
                                            <p:tgtEl>
                                              <p:spTgt spid="109"/>
                                            </p:tgtEl>
                                            <p:attrNameLst>
                                              <p:attrName>style.visibility</p:attrName>
                                            </p:attrNameLst>
                                          </p:cBhvr>
                                          <p:to>
                                            <p:strVal val="visible"/>
                                          </p:to>
                                        </p:set>
                                        <p:animEffect transition="in" filter="fade">
                                          <p:cBhvr>
                                            <p:cTn id="50" dur="500"/>
                                            <p:tgtEl>
                                              <p:spTgt spid="109"/>
                                            </p:tgtEl>
                                          </p:cBhvr>
                                        </p:animEffect>
                                      </p:childTnLst>
                                    </p:cTn>
                                  </p:par>
                                  <p:par>
                                    <p:cTn id="51" presetID="10" presetClass="entr" presetSubtype="0" fill="hold" nodeType="withEffect">
                                      <p:stCondLst>
                                        <p:cond delay="250"/>
                                      </p:stCondLst>
                                      <p:childTnLst>
                                        <p:set>
                                          <p:cBhvr>
                                            <p:cTn id="52" dur="1" fill="hold">
                                              <p:stCondLst>
                                                <p:cond delay="0"/>
                                              </p:stCondLst>
                                            </p:cTn>
                                            <p:tgtEl>
                                              <p:spTgt spid="94"/>
                                            </p:tgtEl>
                                            <p:attrNameLst>
                                              <p:attrName>style.visibility</p:attrName>
                                            </p:attrNameLst>
                                          </p:cBhvr>
                                          <p:to>
                                            <p:strVal val="visible"/>
                                          </p:to>
                                        </p:set>
                                        <p:animEffect transition="in" filter="fade">
                                          <p:cBhvr>
                                            <p:cTn id="53" dur="500"/>
                                            <p:tgtEl>
                                              <p:spTgt spid="94"/>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500"/>
                                            <p:tgtEl>
                                              <p:spTgt spid="15"/>
                                            </p:tgtEl>
                                          </p:cBhvr>
                                        </p:animEffect>
                                      </p:childTnLst>
                                    </p:cTn>
                                  </p:par>
                                  <p:par>
                                    <p:cTn id="57" presetID="10" presetClass="entr" presetSubtype="0" fill="hold" nodeType="withEffect">
                                      <p:stCondLst>
                                        <p:cond delay="250"/>
                                      </p:stCondLst>
                                      <p:childTnLst>
                                        <p:set>
                                          <p:cBhvr>
                                            <p:cTn id="58" dur="1" fill="hold">
                                              <p:stCondLst>
                                                <p:cond delay="0"/>
                                              </p:stCondLst>
                                            </p:cTn>
                                            <p:tgtEl>
                                              <p:spTgt spid="102"/>
                                            </p:tgtEl>
                                            <p:attrNameLst>
                                              <p:attrName>style.visibility</p:attrName>
                                            </p:attrNameLst>
                                          </p:cBhvr>
                                          <p:to>
                                            <p:strVal val="visible"/>
                                          </p:to>
                                        </p:set>
                                        <p:animEffect transition="in" filter="fade">
                                          <p:cBhvr>
                                            <p:cTn id="59" dur="500"/>
                                            <p:tgtEl>
                                              <p:spTgt spid="102"/>
                                            </p:tgtEl>
                                          </p:cBhvr>
                                        </p:animEffect>
                                      </p:childTnLst>
                                    </p:cTn>
                                  </p:par>
                                  <p:par>
                                    <p:cTn id="60" presetID="10" presetClass="entr" presetSubtype="0" fill="hold" grpId="0" nodeType="withEffect">
                                      <p:stCondLst>
                                        <p:cond delay="25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10" presetClass="entr" presetSubtype="0" fill="hold" grpId="0" nodeType="withEffect">
                                      <p:stCondLst>
                                        <p:cond delay="25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par>
                                    <p:cTn id="66" presetID="10" presetClass="entr" presetSubtype="0" fill="hold" nodeType="withEffect">
                                      <p:stCondLst>
                                        <p:cond delay="250"/>
                                      </p:stCondLst>
                                      <p:childTnLst>
                                        <p:set>
                                          <p:cBhvr>
                                            <p:cTn id="67" dur="1" fill="hold">
                                              <p:stCondLst>
                                                <p:cond delay="0"/>
                                              </p:stCondLst>
                                            </p:cTn>
                                            <p:tgtEl>
                                              <p:spTgt spid="105"/>
                                            </p:tgtEl>
                                            <p:attrNameLst>
                                              <p:attrName>style.visibility</p:attrName>
                                            </p:attrNameLst>
                                          </p:cBhvr>
                                          <p:to>
                                            <p:strVal val="visible"/>
                                          </p:to>
                                        </p:set>
                                        <p:animEffect transition="in" filter="fade">
                                          <p:cBhvr>
                                            <p:cTn id="68" dur="500"/>
                                            <p:tgtEl>
                                              <p:spTgt spid="105"/>
                                            </p:tgtEl>
                                          </p:cBhvr>
                                        </p:animEffect>
                                      </p:childTnLst>
                                    </p:cTn>
                                  </p:par>
                                  <p:par>
                                    <p:cTn id="69" presetID="2" presetClass="entr" presetSubtype="1" fill="hold" nodeType="withEffect">
                                      <p:stCondLst>
                                        <p:cond delay="750"/>
                                      </p:stCondLst>
                                      <p:childTnLst>
                                        <p:set>
                                          <p:cBhvr>
                                            <p:cTn id="70" dur="1" fill="hold">
                                              <p:stCondLst>
                                                <p:cond delay="0"/>
                                              </p:stCondLst>
                                            </p:cTn>
                                            <p:tgtEl>
                                              <p:spTgt spid="129"/>
                                            </p:tgtEl>
                                            <p:attrNameLst>
                                              <p:attrName>style.visibility</p:attrName>
                                            </p:attrNameLst>
                                          </p:cBhvr>
                                          <p:to>
                                            <p:strVal val="visible"/>
                                          </p:to>
                                        </p:set>
                                        <p:anim calcmode="lin" valueType="num">
                                          <p:cBhvr additive="base">
                                            <p:cTn id="71" dur="500" fill="hold"/>
                                            <p:tgtEl>
                                              <p:spTgt spid="129"/>
                                            </p:tgtEl>
                                            <p:attrNameLst>
                                              <p:attrName>ppt_x</p:attrName>
                                            </p:attrNameLst>
                                          </p:cBhvr>
                                          <p:tavLst>
                                            <p:tav tm="0">
                                              <p:val>
                                                <p:strVal val="#ppt_x"/>
                                              </p:val>
                                            </p:tav>
                                            <p:tav tm="100000">
                                              <p:val>
                                                <p:strVal val="#ppt_x"/>
                                              </p:val>
                                            </p:tav>
                                          </p:tavLst>
                                        </p:anim>
                                        <p:anim calcmode="lin" valueType="num">
                                          <p:cBhvr additive="base">
                                            <p:cTn id="72" dur="500" fill="hold"/>
                                            <p:tgtEl>
                                              <p:spTgt spid="129"/>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stCondLst>
                                        <p:cond delay="750"/>
                                      </p:stCondLst>
                                      <p:childTnLst>
                                        <p:set>
                                          <p:cBhvr>
                                            <p:cTn id="74" dur="1" fill="hold">
                                              <p:stCondLst>
                                                <p:cond delay="0"/>
                                              </p:stCondLst>
                                            </p:cTn>
                                            <p:tgtEl>
                                              <p:spTgt spid="120"/>
                                            </p:tgtEl>
                                            <p:attrNameLst>
                                              <p:attrName>style.visibility</p:attrName>
                                            </p:attrNameLst>
                                          </p:cBhvr>
                                          <p:to>
                                            <p:strVal val="visible"/>
                                          </p:to>
                                        </p:set>
                                        <p:anim calcmode="lin" valueType="num">
                                          <p:cBhvr additive="base">
                                            <p:cTn id="75" dur="500" fill="hold"/>
                                            <p:tgtEl>
                                              <p:spTgt spid="120"/>
                                            </p:tgtEl>
                                            <p:attrNameLst>
                                              <p:attrName>ppt_x</p:attrName>
                                            </p:attrNameLst>
                                          </p:cBhvr>
                                          <p:tavLst>
                                            <p:tav tm="0">
                                              <p:val>
                                                <p:strVal val="#ppt_x"/>
                                              </p:val>
                                            </p:tav>
                                            <p:tav tm="100000">
                                              <p:val>
                                                <p:strVal val="#ppt_x"/>
                                              </p:val>
                                            </p:tav>
                                          </p:tavLst>
                                        </p:anim>
                                        <p:anim calcmode="lin" valueType="num">
                                          <p:cBhvr additive="base">
                                            <p:cTn id="76" dur="500" fill="hold"/>
                                            <p:tgtEl>
                                              <p:spTgt spid="120"/>
                                            </p:tgtEl>
                                            <p:attrNameLst>
                                              <p:attrName>ppt_y</p:attrName>
                                            </p:attrNameLst>
                                          </p:cBhvr>
                                          <p:tavLst>
                                            <p:tav tm="0">
                                              <p:val>
                                                <p:strVal val="0-#ppt_h/2"/>
                                              </p:val>
                                            </p:tav>
                                            <p:tav tm="100000">
                                              <p:val>
                                                <p:strVal val="#ppt_y"/>
                                              </p:val>
                                            </p:tav>
                                          </p:tavLst>
                                        </p:anim>
                                      </p:childTnLst>
                                    </p:cTn>
                                  </p:par>
                                  <p:par>
                                    <p:cTn id="77" presetID="2" presetClass="entr" presetSubtype="1" fill="hold" grpId="0" nodeType="withEffect">
                                      <p:stCondLst>
                                        <p:cond delay="750"/>
                                      </p:stCondLst>
                                      <p:childTnLst>
                                        <p:set>
                                          <p:cBhvr>
                                            <p:cTn id="78" dur="1" fill="hold">
                                              <p:stCondLst>
                                                <p:cond delay="0"/>
                                              </p:stCondLst>
                                            </p:cTn>
                                            <p:tgtEl>
                                              <p:spTgt spid="122"/>
                                            </p:tgtEl>
                                            <p:attrNameLst>
                                              <p:attrName>style.visibility</p:attrName>
                                            </p:attrNameLst>
                                          </p:cBhvr>
                                          <p:to>
                                            <p:strVal val="visible"/>
                                          </p:to>
                                        </p:set>
                                        <p:anim calcmode="lin" valueType="num">
                                          <p:cBhvr additive="base">
                                            <p:cTn id="79" dur="500" fill="hold"/>
                                            <p:tgtEl>
                                              <p:spTgt spid="122"/>
                                            </p:tgtEl>
                                            <p:attrNameLst>
                                              <p:attrName>ppt_x</p:attrName>
                                            </p:attrNameLst>
                                          </p:cBhvr>
                                          <p:tavLst>
                                            <p:tav tm="0">
                                              <p:val>
                                                <p:strVal val="#ppt_x"/>
                                              </p:val>
                                            </p:tav>
                                            <p:tav tm="100000">
                                              <p:val>
                                                <p:strVal val="#ppt_x"/>
                                              </p:val>
                                            </p:tav>
                                          </p:tavLst>
                                        </p:anim>
                                        <p:anim calcmode="lin" valueType="num">
                                          <p:cBhvr additive="base">
                                            <p:cTn id="80" dur="500" fill="hold"/>
                                            <p:tgtEl>
                                              <p:spTgt spid="122"/>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750"/>
                                      </p:stCondLst>
                                      <p:childTnLst>
                                        <p:set>
                                          <p:cBhvr>
                                            <p:cTn id="82" dur="1" fill="hold">
                                              <p:stCondLst>
                                                <p:cond delay="0"/>
                                              </p:stCondLst>
                                            </p:cTn>
                                            <p:tgtEl>
                                              <p:spTgt spid="130"/>
                                            </p:tgtEl>
                                            <p:attrNameLst>
                                              <p:attrName>style.visibility</p:attrName>
                                            </p:attrNameLst>
                                          </p:cBhvr>
                                          <p:to>
                                            <p:strVal val="visible"/>
                                          </p:to>
                                        </p:set>
                                        <p:anim calcmode="lin" valueType="num">
                                          <p:cBhvr additive="base">
                                            <p:cTn id="83" dur="500" fill="hold"/>
                                            <p:tgtEl>
                                              <p:spTgt spid="130"/>
                                            </p:tgtEl>
                                            <p:attrNameLst>
                                              <p:attrName>ppt_x</p:attrName>
                                            </p:attrNameLst>
                                          </p:cBhvr>
                                          <p:tavLst>
                                            <p:tav tm="0">
                                              <p:val>
                                                <p:strVal val="#ppt_x"/>
                                              </p:val>
                                            </p:tav>
                                            <p:tav tm="100000">
                                              <p:val>
                                                <p:strVal val="#ppt_x"/>
                                              </p:val>
                                            </p:tav>
                                          </p:tavLst>
                                        </p:anim>
                                        <p:anim calcmode="lin" valueType="num">
                                          <p:cBhvr additive="base">
                                            <p:cTn id="84" dur="500" fill="hold"/>
                                            <p:tgtEl>
                                              <p:spTgt spid="130"/>
                                            </p:tgtEl>
                                            <p:attrNameLst>
                                              <p:attrName>ppt_y</p:attrName>
                                            </p:attrNameLst>
                                          </p:cBhvr>
                                          <p:tavLst>
                                            <p:tav tm="0">
                                              <p:val>
                                                <p:strVal val="0-#ppt_h/2"/>
                                              </p:val>
                                            </p:tav>
                                            <p:tav tm="100000">
                                              <p:val>
                                                <p:strVal val="#ppt_y"/>
                                              </p:val>
                                            </p:tav>
                                          </p:tavLst>
                                        </p:anim>
                                      </p:childTnLst>
                                    </p:cTn>
                                  </p:par>
                                  <p:par>
                                    <p:cTn id="85" presetID="2" presetClass="entr" presetSubtype="1" fill="hold" grpId="0" nodeType="withEffect">
                                      <p:stCondLst>
                                        <p:cond delay="750"/>
                                      </p:stCondLst>
                                      <p:childTnLst>
                                        <p:set>
                                          <p:cBhvr>
                                            <p:cTn id="86" dur="1" fill="hold">
                                              <p:stCondLst>
                                                <p:cond delay="0"/>
                                              </p:stCondLst>
                                            </p:cTn>
                                            <p:tgtEl>
                                              <p:spTgt spid="123"/>
                                            </p:tgtEl>
                                            <p:attrNameLst>
                                              <p:attrName>style.visibility</p:attrName>
                                            </p:attrNameLst>
                                          </p:cBhvr>
                                          <p:to>
                                            <p:strVal val="visible"/>
                                          </p:to>
                                        </p:set>
                                        <p:anim calcmode="lin" valueType="num">
                                          <p:cBhvr additive="base">
                                            <p:cTn id="87" dur="500" fill="hold"/>
                                            <p:tgtEl>
                                              <p:spTgt spid="123"/>
                                            </p:tgtEl>
                                            <p:attrNameLst>
                                              <p:attrName>ppt_x</p:attrName>
                                            </p:attrNameLst>
                                          </p:cBhvr>
                                          <p:tavLst>
                                            <p:tav tm="0">
                                              <p:val>
                                                <p:strVal val="#ppt_x"/>
                                              </p:val>
                                            </p:tav>
                                            <p:tav tm="100000">
                                              <p:val>
                                                <p:strVal val="#ppt_x"/>
                                              </p:val>
                                            </p:tav>
                                          </p:tavLst>
                                        </p:anim>
                                        <p:anim calcmode="lin" valueType="num">
                                          <p:cBhvr additive="base">
                                            <p:cTn id="88" dur="500" fill="hold"/>
                                            <p:tgtEl>
                                              <p:spTgt spid="123"/>
                                            </p:tgtEl>
                                            <p:attrNameLst>
                                              <p:attrName>ppt_y</p:attrName>
                                            </p:attrNameLst>
                                          </p:cBhvr>
                                          <p:tavLst>
                                            <p:tav tm="0">
                                              <p:val>
                                                <p:strVal val="0-#ppt_h/2"/>
                                              </p:val>
                                            </p:tav>
                                            <p:tav tm="100000">
                                              <p:val>
                                                <p:strVal val="#ppt_y"/>
                                              </p:val>
                                            </p:tav>
                                          </p:tavLst>
                                        </p:anim>
                                      </p:childTnLst>
                                    </p:cTn>
                                  </p:par>
                                  <p:par>
                                    <p:cTn id="89" presetID="2" presetClass="entr" presetSubtype="1" fill="hold" grpId="0" nodeType="withEffect">
                                      <p:stCondLst>
                                        <p:cond delay="750"/>
                                      </p:stCondLst>
                                      <p:childTnLst>
                                        <p:set>
                                          <p:cBhvr>
                                            <p:cTn id="90" dur="1" fill="hold">
                                              <p:stCondLst>
                                                <p:cond delay="0"/>
                                              </p:stCondLst>
                                            </p:cTn>
                                            <p:tgtEl>
                                              <p:spTgt spid="124"/>
                                            </p:tgtEl>
                                            <p:attrNameLst>
                                              <p:attrName>style.visibility</p:attrName>
                                            </p:attrNameLst>
                                          </p:cBhvr>
                                          <p:to>
                                            <p:strVal val="visible"/>
                                          </p:to>
                                        </p:set>
                                        <p:anim calcmode="lin" valueType="num">
                                          <p:cBhvr additive="base">
                                            <p:cTn id="91" dur="500" fill="hold"/>
                                            <p:tgtEl>
                                              <p:spTgt spid="124"/>
                                            </p:tgtEl>
                                            <p:attrNameLst>
                                              <p:attrName>ppt_x</p:attrName>
                                            </p:attrNameLst>
                                          </p:cBhvr>
                                          <p:tavLst>
                                            <p:tav tm="0">
                                              <p:val>
                                                <p:strVal val="#ppt_x"/>
                                              </p:val>
                                            </p:tav>
                                            <p:tav tm="100000">
                                              <p:val>
                                                <p:strVal val="#ppt_x"/>
                                              </p:val>
                                            </p:tav>
                                          </p:tavLst>
                                        </p:anim>
                                        <p:anim calcmode="lin" valueType="num">
                                          <p:cBhvr additive="base">
                                            <p:cTn id="92" dur="500" fill="hold"/>
                                            <p:tgtEl>
                                              <p:spTgt spid="124"/>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750"/>
                                      </p:stCondLst>
                                      <p:childTnLst>
                                        <p:set>
                                          <p:cBhvr>
                                            <p:cTn id="94" dur="1" fill="hold">
                                              <p:stCondLst>
                                                <p:cond delay="0"/>
                                              </p:stCondLst>
                                            </p:cTn>
                                            <p:tgtEl>
                                              <p:spTgt spid="131"/>
                                            </p:tgtEl>
                                            <p:attrNameLst>
                                              <p:attrName>style.visibility</p:attrName>
                                            </p:attrNameLst>
                                          </p:cBhvr>
                                          <p:to>
                                            <p:strVal val="visible"/>
                                          </p:to>
                                        </p:set>
                                        <p:anim calcmode="lin" valueType="num">
                                          <p:cBhvr additive="base">
                                            <p:cTn id="95" dur="500" fill="hold"/>
                                            <p:tgtEl>
                                              <p:spTgt spid="131"/>
                                            </p:tgtEl>
                                            <p:attrNameLst>
                                              <p:attrName>ppt_x</p:attrName>
                                            </p:attrNameLst>
                                          </p:cBhvr>
                                          <p:tavLst>
                                            <p:tav tm="0">
                                              <p:val>
                                                <p:strVal val="#ppt_x"/>
                                              </p:val>
                                            </p:tav>
                                            <p:tav tm="100000">
                                              <p:val>
                                                <p:strVal val="#ppt_x"/>
                                              </p:val>
                                            </p:tav>
                                          </p:tavLst>
                                        </p:anim>
                                        <p:anim calcmode="lin" valueType="num">
                                          <p:cBhvr additive="base">
                                            <p:cTn id="96" dur="500" fill="hold"/>
                                            <p:tgtEl>
                                              <p:spTgt spid="131"/>
                                            </p:tgtEl>
                                            <p:attrNameLst>
                                              <p:attrName>ppt_y</p:attrName>
                                            </p:attrNameLst>
                                          </p:cBhvr>
                                          <p:tavLst>
                                            <p:tav tm="0">
                                              <p:val>
                                                <p:strVal val="0-#ppt_h/2"/>
                                              </p:val>
                                            </p:tav>
                                            <p:tav tm="100000">
                                              <p:val>
                                                <p:strVal val="#ppt_y"/>
                                              </p:val>
                                            </p:tav>
                                          </p:tavLst>
                                        </p:anim>
                                      </p:childTnLst>
                                    </p:cTn>
                                  </p:par>
                                  <p:par>
                                    <p:cTn id="97" presetID="2" presetClass="entr" presetSubtype="1" fill="hold" grpId="0" nodeType="withEffect">
                                      <p:stCondLst>
                                        <p:cond delay="750"/>
                                      </p:stCondLst>
                                      <p:childTnLst>
                                        <p:set>
                                          <p:cBhvr>
                                            <p:cTn id="98" dur="1" fill="hold">
                                              <p:stCondLst>
                                                <p:cond delay="0"/>
                                              </p:stCondLst>
                                            </p:cTn>
                                            <p:tgtEl>
                                              <p:spTgt spid="125"/>
                                            </p:tgtEl>
                                            <p:attrNameLst>
                                              <p:attrName>style.visibility</p:attrName>
                                            </p:attrNameLst>
                                          </p:cBhvr>
                                          <p:to>
                                            <p:strVal val="visible"/>
                                          </p:to>
                                        </p:set>
                                        <p:anim calcmode="lin" valueType="num">
                                          <p:cBhvr additive="base">
                                            <p:cTn id="99" dur="500" fill="hold"/>
                                            <p:tgtEl>
                                              <p:spTgt spid="125"/>
                                            </p:tgtEl>
                                            <p:attrNameLst>
                                              <p:attrName>ppt_x</p:attrName>
                                            </p:attrNameLst>
                                          </p:cBhvr>
                                          <p:tavLst>
                                            <p:tav tm="0">
                                              <p:val>
                                                <p:strVal val="#ppt_x"/>
                                              </p:val>
                                            </p:tav>
                                            <p:tav tm="100000">
                                              <p:val>
                                                <p:strVal val="#ppt_x"/>
                                              </p:val>
                                            </p:tav>
                                          </p:tavLst>
                                        </p:anim>
                                        <p:anim calcmode="lin" valueType="num">
                                          <p:cBhvr additive="base">
                                            <p:cTn id="100" dur="500" fill="hold"/>
                                            <p:tgtEl>
                                              <p:spTgt spid="125"/>
                                            </p:tgtEl>
                                            <p:attrNameLst>
                                              <p:attrName>ppt_y</p:attrName>
                                            </p:attrNameLst>
                                          </p:cBhvr>
                                          <p:tavLst>
                                            <p:tav tm="0">
                                              <p:val>
                                                <p:strVal val="0-#ppt_h/2"/>
                                              </p:val>
                                            </p:tav>
                                            <p:tav tm="100000">
                                              <p:val>
                                                <p:strVal val="#ppt_y"/>
                                              </p:val>
                                            </p:tav>
                                          </p:tavLst>
                                        </p:anim>
                                      </p:childTnLst>
                                    </p:cTn>
                                  </p:par>
                                  <p:par>
                                    <p:cTn id="101" presetID="2" presetClass="entr" presetSubtype="1" fill="hold" grpId="0" nodeType="withEffect">
                                      <p:stCondLst>
                                        <p:cond delay="750"/>
                                      </p:stCondLst>
                                      <p:childTnLst>
                                        <p:set>
                                          <p:cBhvr>
                                            <p:cTn id="102" dur="1" fill="hold">
                                              <p:stCondLst>
                                                <p:cond delay="0"/>
                                              </p:stCondLst>
                                            </p:cTn>
                                            <p:tgtEl>
                                              <p:spTgt spid="126"/>
                                            </p:tgtEl>
                                            <p:attrNameLst>
                                              <p:attrName>style.visibility</p:attrName>
                                            </p:attrNameLst>
                                          </p:cBhvr>
                                          <p:to>
                                            <p:strVal val="visible"/>
                                          </p:to>
                                        </p:set>
                                        <p:anim calcmode="lin" valueType="num">
                                          <p:cBhvr additive="base">
                                            <p:cTn id="103" dur="500" fill="hold"/>
                                            <p:tgtEl>
                                              <p:spTgt spid="126"/>
                                            </p:tgtEl>
                                            <p:attrNameLst>
                                              <p:attrName>ppt_x</p:attrName>
                                            </p:attrNameLst>
                                          </p:cBhvr>
                                          <p:tavLst>
                                            <p:tav tm="0">
                                              <p:val>
                                                <p:strVal val="#ppt_x"/>
                                              </p:val>
                                            </p:tav>
                                            <p:tav tm="100000">
                                              <p:val>
                                                <p:strVal val="#ppt_x"/>
                                              </p:val>
                                            </p:tav>
                                          </p:tavLst>
                                        </p:anim>
                                        <p:anim calcmode="lin" valueType="num">
                                          <p:cBhvr additive="base">
                                            <p:cTn id="104" dur="500" fill="hold"/>
                                            <p:tgtEl>
                                              <p:spTgt spid="126"/>
                                            </p:tgtEl>
                                            <p:attrNameLst>
                                              <p:attrName>ppt_y</p:attrName>
                                            </p:attrNameLst>
                                          </p:cBhvr>
                                          <p:tavLst>
                                            <p:tav tm="0">
                                              <p:val>
                                                <p:strVal val="0-#ppt_h/2"/>
                                              </p:val>
                                            </p:tav>
                                            <p:tav tm="100000">
                                              <p:val>
                                                <p:strVal val="#ppt_y"/>
                                              </p:val>
                                            </p:tav>
                                          </p:tavLst>
                                        </p:anim>
                                      </p:childTnLst>
                                    </p:cTn>
                                  </p:par>
                                  <p:par>
                                    <p:cTn id="105" presetID="2" presetClass="entr" presetSubtype="1" fill="hold" nodeType="withEffect">
                                      <p:stCondLst>
                                        <p:cond delay="750"/>
                                      </p:stCondLst>
                                      <p:childTnLst>
                                        <p:set>
                                          <p:cBhvr>
                                            <p:cTn id="106" dur="1" fill="hold">
                                              <p:stCondLst>
                                                <p:cond delay="0"/>
                                              </p:stCondLst>
                                            </p:cTn>
                                            <p:tgtEl>
                                              <p:spTgt spid="132"/>
                                            </p:tgtEl>
                                            <p:attrNameLst>
                                              <p:attrName>style.visibility</p:attrName>
                                            </p:attrNameLst>
                                          </p:cBhvr>
                                          <p:to>
                                            <p:strVal val="visible"/>
                                          </p:to>
                                        </p:set>
                                        <p:anim calcmode="lin" valueType="num">
                                          <p:cBhvr additive="base">
                                            <p:cTn id="107" dur="500" fill="hold"/>
                                            <p:tgtEl>
                                              <p:spTgt spid="132"/>
                                            </p:tgtEl>
                                            <p:attrNameLst>
                                              <p:attrName>ppt_x</p:attrName>
                                            </p:attrNameLst>
                                          </p:cBhvr>
                                          <p:tavLst>
                                            <p:tav tm="0">
                                              <p:val>
                                                <p:strVal val="#ppt_x"/>
                                              </p:val>
                                            </p:tav>
                                            <p:tav tm="100000">
                                              <p:val>
                                                <p:strVal val="#ppt_x"/>
                                              </p:val>
                                            </p:tav>
                                          </p:tavLst>
                                        </p:anim>
                                        <p:anim calcmode="lin" valueType="num">
                                          <p:cBhvr additive="base">
                                            <p:cTn id="108" dur="500" fill="hold"/>
                                            <p:tgtEl>
                                              <p:spTgt spid="132"/>
                                            </p:tgtEl>
                                            <p:attrNameLst>
                                              <p:attrName>ppt_y</p:attrName>
                                            </p:attrNameLst>
                                          </p:cBhvr>
                                          <p:tavLst>
                                            <p:tav tm="0">
                                              <p:val>
                                                <p:strVal val="0-#ppt_h/2"/>
                                              </p:val>
                                            </p:tav>
                                            <p:tav tm="100000">
                                              <p:val>
                                                <p:strVal val="#ppt_y"/>
                                              </p:val>
                                            </p:tav>
                                          </p:tavLst>
                                        </p:anim>
                                      </p:childTnLst>
                                    </p:cTn>
                                  </p:par>
                                  <p:par>
                                    <p:cTn id="109" presetID="2" presetClass="entr" presetSubtype="1" fill="hold" grpId="0" nodeType="withEffect">
                                      <p:stCondLst>
                                        <p:cond delay="750"/>
                                      </p:stCondLst>
                                      <p:childTnLst>
                                        <p:set>
                                          <p:cBhvr>
                                            <p:cTn id="110" dur="1" fill="hold">
                                              <p:stCondLst>
                                                <p:cond delay="0"/>
                                              </p:stCondLst>
                                            </p:cTn>
                                            <p:tgtEl>
                                              <p:spTgt spid="127"/>
                                            </p:tgtEl>
                                            <p:attrNameLst>
                                              <p:attrName>style.visibility</p:attrName>
                                            </p:attrNameLst>
                                          </p:cBhvr>
                                          <p:to>
                                            <p:strVal val="visible"/>
                                          </p:to>
                                        </p:set>
                                        <p:anim calcmode="lin" valueType="num">
                                          <p:cBhvr additive="base">
                                            <p:cTn id="111" dur="500" fill="hold"/>
                                            <p:tgtEl>
                                              <p:spTgt spid="127"/>
                                            </p:tgtEl>
                                            <p:attrNameLst>
                                              <p:attrName>ppt_x</p:attrName>
                                            </p:attrNameLst>
                                          </p:cBhvr>
                                          <p:tavLst>
                                            <p:tav tm="0">
                                              <p:val>
                                                <p:strVal val="#ppt_x"/>
                                              </p:val>
                                            </p:tav>
                                            <p:tav tm="100000">
                                              <p:val>
                                                <p:strVal val="#ppt_x"/>
                                              </p:val>
                                            </p:tav>
                                          </p:tavLst>
                                        </p:anim>
                                        <p:anim calcmode="lin" valueType="num">
                                          <p:cBhvr additive="base">
                                            <p:cTn id="112" dur="500" fill="hold"/>
                                            <p:tgtEl>
                                              <p:spTgt spid="127"/>
                                            </p:tgtEl>
                                            <p:attrNameLst>
                                              <p:attrName>ppt_y</p:attrName>
                                            </p:attrNameLst>
                                          </p:cBhvr>
                                          <p:tavLst>
                                            <p:tav tm="0">
                                              <p:val>
                                                <p:strVal val="0-#ppt_h/2"/>
                                              </p:val>
                                            </p:tav>
                                            <p:tav tm="100000">
                                              <p:val>
                                                <p:strVal val="#ppt_y"/>
                                              </p:val>
                                            </p:tav>
                                          </p:tavLst>
                                        </p:anim>
                                      </p:childTnLst>
                                    </p:cTn>
                                  </p:par>
                                  <p:par>
                                    <p:cTn id="113" presetID="2" presetClass="entr" presetSubtype="1" fill="hold" grpId="0" nodeType="withEffect">
                                      <p:stCondLst>
                                        <p:cond delay="750"/>
                                      </p:stCondLst>
                                      <p:childTnLst>
                                        <p:set>
                                          <p:cBhvr>
                                            <p:cTn id="114" dur="1" fill="hold">
                                              <p:stCondLst>
                                                <p:cond delay="0"/>
                                              </p:stCondLst>
                                            </p:cTn>
                                            <p:tgtEl>
                                              <p:spTgt spid="128"/>
                                            </p:tgtEl>
                                            <p:attrNameLst>
                                              <p:attrName>style.visibility</p:attrName>
                                            </p:attrNameLst>
                                          </p:cBhvr>
                                          <p:to>
                                            <p:strVal val="visible"/>
                                          </p:to>
                                        </p:set>
                                        <p:anim calcmode="lin" valueType="num">
                                          <p:cBhvr additive="base">
                                            <p:cTn id="115" dur="500" fill="hold"/>
                                            <p:tgtEl>
                                              <p:spTgt spid="128"/>
                                            </p:tgtEl>
                                            <p:attrNameLst>
                                              <p:attrName>ppt_x</p:attrName>
                                            </p:attrNameLst>
                                          </p:cBhvr>
                                          <p:tavLst>
                                            <p:tav tm="0">
                                              <p:val>
                                                <p:strVal val="#ppt_x"/>
                                              </p:val>
                                            </p:tav>
                                            <p:tav tm="100000">
                                              <p:val>
                                                <p:strVal val="#ppt_x"/>
                                              </p:val>
                                            </p:tav>
                                          </p:tavLst>
                                        </p:anim>
                                        <p:anim calcmode="lin" valueType="num">
                                          <p:cBhvr additive="base">
                                            <p:cTn id="116" dur="500" fill="hold"/>
                                            <p:tgtEl>
                                              <p:spTgt spid="1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36" grpId="0" animBg="1"/>
          <p:bldP spid="37" grpId="0" animBg="1"/>
          <p:bldP spid="38" grpId="0" animBg="1"/>
          <p:bldP spid="39" grpId="0" animBg="1"/>
          <p:bldP spid="40" grpId="0" animBg="1"/>
          <p:bldP spid="41" grpId="0" animBg="1"/>
          <p:bldP spid="120" grpId="0"/>
          <p:bldP spid="122" grpId="0"/>
          <p:bldP spid="123" grpId="0"/>
          <p:bldP spid="124" grpId="0"/>
          <p:bldP spid="125" grpId="0"/>
          <p:bldP spid="126" grpId="0"/>
          <p:bldP spid="127" grpId="0"/>
          <p:bldP spid="128" grpId="0"/>
          <p:bldP spid="58"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238">
            <a:extLst>
              <a:ext uri="{FF2B5EF4-FFF2-40B4-BE49-F238E27FC236}">
                <a16:creationId xmlns:a16="http://schemas.microsoft.com/office/drawing/2014/main" id="{A8DC2E5B-FDC8-7348-BA44-E363552E3DC3}"/>
              </a:ext>
            </a:extLst>
          </p:cNvPr>
          <p:cNvSpPr txBox="1"/>
          <p:nvPr/>
        </p:nvSpPr>
        <p:spPr>
          <a:xfrm>
            <a:off x="234125" y="156406"/>
            <a:ext cx="4916731" cy="707886"/>
          </a:xfrm>
          <a:prstGeom prst="rect">
            <a:avLst/>
          </a:prstGeom>
          <a:noFill/>
        </p:spPr>
        <p:txBody>
          <a:bodyPr wrap="none" rtlCol="0">
            <a:spAutoFit/>
          </a:bodyPr>
          <a:lstStyle/>
          <a:p>
            <a:r>
              <a:rPr lang="en-US" sz="4000" b="1" cap="all" dirty="0">
                <a:latin typeface="Century Gothic" panose="020B0502020202020204" pitchFamily="34" charset="0"/>
                <a:ea typeface="Open Sans" panose="020B0606030504020204" pitchFamily="34" charset="0"/>
                <a:cs typeface="Open Sans" panose="020B0606030504020204" pitchFamily="34" charset="0"/>
              </a:rPr>
              <a:t>Future directions</a:t>
            </a:r>
          </a:p>
        </p:txBody>
      </p:sp>
      <p:sp>
        <p:nvSpPr>
          <p:cNvPr id="5" name="Rectangle 4">
            <a:extLst>
              <a:ext uri="{FF2B5EF4-FFF2-40B4-BE49-F238E27FC236}">
                <a16:creationId xmlns:a16="http://schemas.microsoft.com/office/drawing/2014/main" id="{D8230157-09DE-0145-BF2C-CE0173859B88}"/>
              </a:ext>
            </a:extLst>
          </p:cNvPr>
          <p:cNvSpPr/>
          <p:nvPr/>
        </p:nvSpPr>
        <p:spPr>
          <a:xfrm>
            <a:off x="361507" y="1477926"/>
            <a:ext cx="8995144" cy="1938992"/>
          </a:xfrm>
          <a:prstGeom prst="rect">
            <a:avLst/>
          </a:prstGeom>
        </p:spPr>
        <p:txBody>
          <a:bodyPr wrap="square">
            <a:spAutoFit/>
          </a:bodyPr>
          <a:lstStyle/>
          <a:p>
            <a:pPr marL="342900" indent="-342900" fontAlgn="base">
              <a:buFont typeface="Arial" panose="020B0604020202020204" pitchFamily="34" charset="0"/>
              <a:buChar char="•"/>
            </a:pPr>
            <a:r>
              <a:rPr lang="en-US" sz="2400" dirty="0">
                <a:latin typeface="Century Gothic" panose="020B0502020202020204" pitchFamily="34" charset="0"/>
              </a:rPr>
              <a:t>Improve Broadway dataset for large scale analysis  </a:t>
            </a:r>
          </a:p>
          <a:p>
            <a:endParaRPr lang="en-US" sz="2400" dirty="0">
              <a:latin typeface="Century Gothic" panose="020B0502020202020204" pitchFamily="34" charset="0"/>
            </a:endParaRPr>
          </a:p>
          <a:p>
            <a:r>
              <a:rPr lang="en-US" sz="2400" dirty="0">
                <a:latin typeface="Century Gothic" panose="020B0502020202020204" pitchFamily="34" charset="0"/>
              </a:rPr>
              <a:t>  </a:t>
            </a:r>
          </a:p>
          <a:p>
            <a:pPr marL="342900" indent="-342900">
              <a:buFont typeface="Arial" panose="020B0604020202020204" pitchFamily="34" charset="0"/>
              <a:buChar char="•"/>
            </a:pPr>
            <a:r>
              <a:rPr lang="en-US" sz="2400" dirty="0">
                <a:latin typeface="Century Gothic" panose="020B0502020202020204" pitchFamily="34" charset="0"/>
              </a:rPr>
              <a:t>Be able to predict how the winning of a Tony award improves the business of investors</a:t>
            </a:r>
          </a:p>
        </p:txBody>
      </p:sp>
    </p:spTree>
    <p:extLst>
      <p:ext uri="{BB962C8B-B14F-4D97-AF65-F5344CB8AC3E}">
        <p14:creationId xmlns:p14="http://schemas.microsoft.com/office/powerpoint/2010/main" val="989560721"/>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8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8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3">
            <a:extLst>
              <a:ext uri="{FF2B5EF4-FFF2-40B4-BE49-F238E27FC236}">
                <a16:creationId xmlns:a16="http://schemas.microsoft.com/office/drawing/2014/main" id="{B79C6BC4-F9C4-904B-A575-10FA44F4A3D1}"/>
              </a:ext>
            </a:extLst>
          </p:cNvPr>
          <p:cNvSpPr>
            <a:spLocks noGrp="1"/>
          </p:cNvSpPr>
          <p:nvPr>
            <p:ph type="title"/>
          </p:nvPr>
        </p:nvSpPr>
        <p:spPr>
          <a:xfrm>
            <a:off x="838200" y="365125"/>
            <a:ext cx="10515600" cy="1325563"/>
          </a:xfrm>
        </p:spPr>
        <p:txBody>
          <a:bodyPr/>
          <a:lstStyle/>
          <a:p>
            <a:r>
              <a:rPr lang="en-US" b="1" dirty="0">
                <a:latin typeface="Century Gothic" panose="020B0502020202020204" pitchFamily="34" charset="0"/>
              </a:rPr>
              <a:t>Acknowledgement:</a:t>
            </a:r>
          </a:p>
        </p:txBody>
      </p:sp>
      <p:sp>
        <p:nvSpPr>
          <p:cNvPr id="7" name="Rectangle 6">
            <a:extLst>
              <a:ext uri="{FF2B5EF4-FFF2-40B4-BE49-F238E27FC236}">
                <a16:creationId xmlns:a16="http://schemas.microsoft.com/office/drawing/2014/main" id="{3FF656E4-1098-9947-9793-3162694912EE}"/>
              </a:ext>
            </a:extLst>
          </p:cNvPr>
          <p:cNvSpPr/>
          <p:nvPr/>
        </p:nvSpPr>
        <p:spPr>
          <a:xfrm>
            <a:off x="361507" y="1477926"/>
            <a:ext cx="8995144" cy="3416320"/>
          </a:xfrm>
          <a:prstGeom prst="rect">
            <a:avLst/>
          </a:prstGeom>
        </p:spPr>
        <p:txBody>
          <a:bodyPr wrap="square">
            <a:spAutoFit/>
          </a:bodyPr>
          <a:lstStyle/>
          <a:p>
            <a:pPr marL="342900" indent="-342900" fontAlgn="base">
              <a:buFont typeface="Arial" panose="020B0604020202020204" pitchFamily="34" charset="0"/>
              <a:buChar char="•"/>
            </a:pPr>
            <a:r>
              <a:rPr lang="en-US" sz="2400" dirty="0">
                <a:latin typeface="Century Gothic" panose="020B0502020202020204" pitchFamily="34" charset="0"/>
              </a:rPr>
              <a:t>We are grateful to our project mentor :</a:t>
            </a:r>
          </a:p>
          <a:p>
            <a:pPr marL="342900" indent="-342900" fontAlgn="base">
              <a:buFont typeface="Arial" panose="020B0604020202020204" pitchFamily="34" charset="0"/>
              <a:buChar char="•"/>
            </a:pPr>
            <a:endParaRPr lang="en-US" sz="2400" dirty="0">
              <a:latin typeface="Century Gothic" panose="020B0502020202020204" pitchFamily="34" charset="0"/>
            </a:endParaRPr>
          </a:p>
          <a:p>
            <a:pPr fontAlgn="base"/>
            <a:r>
              <a:rPr lang="en-US" sz="2400" dirty="0">
                <a:latin typeface="Century Gothic" panose="020B0502020202020204" pitchFamily="34" charset="0"/>
              </a:rPr>
              <a:t>Amber Simmons, PhD  </a:t>
            </a:r>
          </a:p>
          <a:p>
            <a:endParaRPr lang="en-US" sz="2400" dirty="0">
              <a:latin typeface="Century Gothic" panose="020B0502020202020204" pitchFamily="34" charset="0"/>
            </a:endParaRPr>
          </a:p>
          <a:p>
            <a:r>
              <a:rPr lang="en-US" sz="2400" dirty="0">
                <a:latin typeface="Century Gothic" panose="020B0502020202020204" pitchFamily="34" charset="0"/>
              </a:rPr>
              <a:t>  </a:t>
            </a:r>
          </a:p>
          <a:p>
            <a:pPr marL="342900" indent="-342900">
              <a:buFont typeface="Arial" panose="020B0604020202020204" pitchFamily="34" charset="0"/>
              <a:buChar char="•"/>
            </a:pPr>
            <a:r>
              <a:rPr lang="en-US" sz="2400" dirty="0">
                <a:latin typeface="Century Gothic" panose="020B0502020202020204" pitchFamily="34" charset="0"/>
              </a:rPr>
              <a:t>All the team members at the </a:t>
            </a:r>
            <a:r>
              <a:rPr lang="en-US" sz="2400" dirty="0" err="1">
                <a:latin typeface="Century Gothic" panose="020B0502020202020204" pitchFamily="34" charset="0"/>
              </a:rPr>
              <a:t>Erdós</a:t>
            </a:r>
            <a:r>
              <a:rPr lang="en-US" sz="2400" dirty="0">
                <a:latin typeface="Century Gothic" panose="020B0502020202020204" pitchFamily="34" charset="0"/>
              </a:rPr>
              <a:t> Institute, especially:</a:t>
            </a:r>
          </a:p>
          <a:p>
            <a:pPr marL="342900" indent="-342900">
              <a:buFont typeface="Arial" panose="020B0604020202020204" pitchFamily="34" charset="0"/>
              <a:buChar char="•"/>
            </a:pPr>
            <a:endParaRPr lang="en-US" sz="2400" dirty="0">
              <a:latin typeface="Century Gothic" panose="020B0502020202020204" pitchFamily="34" charset="0"/>
            </a:endParaRPr>
          </a:p>
          <a:p>
            <a:r>
              <a:rPr lang="en-US" sz="2400" dirty="0">
                <a:latin typeface="Century Gothic" panose="020B0502020202020204" pitchFamily="34" charset="0"/>
              </a:rPr>
              <a:t>Prof. Roman </a:t>
            </a:r>
            <a:r>
              <a:rPr lang="en-US" sz="2400" dirty="0" err="1">
                <a:latin typeface="Century Gothic" panose="020B0502020202020204" pitchFamily="34" charset="0"/>
              </a:rPr>
              <a:t>Holowinsky</a:t>
            </a:r>
            <a:endParaRPr lang="en-US" sz="2400" dirty="0">
              <a:latin typeface="Century Gothic" panose="020B0502020202020204" pitchFamily="34" charset="0"/>
            </a:endParaRPr>
          </a:p>
          <a:p>
            <a:r>
              <a:rPr lang="en-US" sz="2400" dirty="0">
                <a:latin typeface="Century Gothic" panose="020B0502020202020204" pitchFamily="34" charset="0"/>
              </a:rPr>
              <a:t>Matt Osborne, PhD</a:t>
            </a:r>
          </a:p>
        </p:txBody>
      </p:sp>
    </p:spTree>
    <p:extLst>
      <p:ext uri="{BB962C8B-B14F-4D97-AF65-F5344CB8AC3E}">
        <p14:creationId xmlns:p14="http://schemas.microsoft.com/office/powerpoint/2010/main" val="793141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38">
            <a:extLst>
              <a:ext uri="{FF2B5EF4-FFF2-40B4-BE49-F238E27FC236}">
                <a16:creationId xmlns:a16="http://schemas.microsoft.com/office/drawing/2014/main" id="{45016CDA-E0F1-F14F-ABC2-D7844C77BF5E}"/>
              </a:ext>
            </a:extLst>
          </p:cNvPr>
          <p:cNvSpPr txBox="1"/>
          <p:nvPr/>
        </p:nvSpPr>
        <p:spPr>
          <a:xfrm>
            <a:off x="2267972" y="1176136"/>
            <a:ext cx="7388048" cy="646331"/>
          </a:xfrm>
          <a:prstGeom prst="rect">
            <a:avLst/>
          </a:prstGeom>
          <a:noFill/>
        </p:spPr>
        <p:txBody>
          <a:bodyPr wrap="none" rtlCol="0">
            <a:spAutoFit/>
          </a:bodyPr>
          <a:lstStyle/>
          <a:p>
            <a:pPr algn="ctr"/>
            <a:r>
              <a:rPr lang="en-US" sz="3600" b="1" cap="all" dirty="0">
                <a:latin typeface="Tw Cen MT" panose="020B0602020104020603" pitchFamily="34" charset="77"/>
                <a:ea typeface="Open Sans" panose="020B0606030504020204" pitchFamily="34" charset="0"/>
                <a:cs typeface="Open Sans" panose="020B0606030504020204" pitchFamily="34" charset="0"/>
              </a:rPr>
              <a:t>Thank you for your attention </a:t>
            </a:r>
          </a:p>
        </p:txBody>
      </p:sp>
      <p:pic>
        <p:nvPicPr>
          <p:cNvPr id="4" name="Picture 3">
            <a:extLst>
              <a:ext uri="{FF2B5EF4-FFF2-40B4-BE49-F238E27FC236}">
                <a16:creationId xmlns:a16="http://schemas.microsoft.com/office/drawing/2014/main" id="{A9EA15DD-2AF9-6945-8DBB-37BAB6241142}"/>
              </a:ext>
            </a:extLst>
          </p:cNvPr>
          <p:cNvPicPr>
            <a:picLocks noChangeAspect="1"/>
          </p:cNvPicPr>
          <p:nvPr/>
        </p:nvPicPr>
        <p:blipFill>
          <a:blip r:embed="rId2"/>
          <a:stretch>
            <a:fillRect/>
          </a:stretch>
        </p:blipFill>
        <p:spPr>
          <a:xfrm>
            <a:off x="1823060" y="2129546"/>
            <a:ext cx="8277870" cy="2827284"/>
          </a:xfrm>
          <a:prstGeom prst="rect">
            <a:avLst/>
          </a:prstGeom>
        </p:spPr>
      </p:pic>
      <p:pic>
        <p:nvPicPr>
          <p:cNvPr id="6" name="Picture 6" descr="AMS :: Virtual Career Fair 2022">
            <a:extLst>
              <a:ext uri="{FF2B5EF4-FFF2-40B4-BE49-F238E27FC236}">
                <a16:creationId xmlns:a16="http://schemas.microsoft.com/office/drawing/2014/main" id="{F80D63C9-3691-5443-8EE1-405D6BE3D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38993" y="6219549"/>
            <a:ext cx="2253007" cy="25933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6B13A3-591E-0D41-938D-BF5E9470188D}"/>
              </a:ext>
            </a:extLst>
          </p:cNvPr>
          <p:cNvSpPr txBox="1"/>
          <p:nvPr/>
        </p:nvSpPr>
        <p:spPr>
          <a:xfrm>
            <a:off x="10176729" y="6478880"/>
            <a:ext cx="2015271" cy="292388"/>
          </a:xfrm>
          <a:prstGeom prst="rect">
            <a:avLst/>
          </a:prstGeom>
          <a:noFill/>
        </p:spPr>
        <p:txBody>
          <a:bodyPr wrap="square" rtlCol="0">
            <a:spAutoFit/>
          </a:bodyPr>
          <a:lstStyle/>
          <a:p>
            <a:r>
              <a:rPr lang="en-US" sz="1300" dirty="0">
                <a:latin typeface="Century Gothic" panose="020B0502020202020204" pitchFamily="34" charset="0"/>
                <a:cs typeface="Times New Roman" panose="02020603050405020304" pitchFamily="18" charset="0"/>
              </a:rPr>
              <a:t>Spring 2022 Bootcamp</a:t>
            </a:r>
            <a:endParaRPr lang="en-IN" sz="1300" dirty="0">
              <a:latin typeface="Century Gothic" panose="020B050202020202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09C45CDB-A818-584B-8585-363034B7405F}"/>
              </a:ext>
            </a:extLst>
          </p:cNvPr>
          <p:cNvSpPr txBox="1"/>
          <p:nvPr/>
        </p:nvSpPr>
        <p:spPr>
          <a:xfrm>
            <a:off x="92565" y="5571312"/>
            <a:ext cx="1730495" cy="400110"/>
          </a:xfrm>
          <a:prstGeom prst="rect">
            <a:avLst/>
          </a:prstGeom>
          <a:noFill/>
        </p:spPr>
        <p:txBody>
          <a:bodyPr wrap="square" rtlCol="0">
            <a:spAutoFit/>
          </a:bodyPr>
          <a:lstStyle/>
          <a:p>
            <a:pPr algn="ctr"/>
            <a:r>
              <a:rPr lang="en-US" sz="2000" u="sng" dirty="0">
                <a:latin typeface="Century Gothic" panose="020B0502020202020204" pitchFamily="34" charset="0"/>
                <a:cs typeface="Times New Roman" panose="02020603050405020304" pitchFamily="18" charset="0"/>
              </a:rPr>
              <a:t>Team Juno</a:t>
            </a:r>
            <a:endParaRPr lang="en-IN" sz="800" u="sng" dirty="0">
              <a:latin typeface="Century Gothic" panose="020B0502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ED7E43B3-9BFC-894A-B6A1-19AAFE8A7F8B}"/>
              </a:ext>
            </a:extLst>
          </p:cNvPr>
          <p:cNvSpPr txBox="1"/>
          <p:nvPr/>
        </p:nvSpPr>
        <p:spPr>
          <a:xfrm>
            <a:off x="199728" y="5878716"/>
            <a:ext cx="2132038" cy="892552"/>
          </a:xfrm>
          <a:prstGeom prst="rect">
            <a:avLst/>
          </a:prstGeom>
          <a:noFill/>
        </p:spPr>
        <p:txBody>
          <a:bodyPr wrap="square" rtlCol="0">
            <a:spAutoFit/>
          </a:bodyPr>
          <a:lstStyle/>
          <a:p>
            <a:r>
              <a:rPr lang="en-US" sz="1300" dirty="0">
                <a:latin typeface="Century Gothic" panose="020B0502020202020204" pitchFamily="34" charset="0"/>
                <a:cs typeface="Times New Roman" panose="02020603050405020304" pitchFamily="18" charset="0"/>
              </a:rPr>
              <a:t>Praveen Shahani</a:t>
            </a:r>
          </a:p>
          <a:p>
            <a:r>
              <a:rPr lang="en-US" sz="1300" dirty="0">
                <a:latin typeface="Century Gothic" panose="020B0502020202020204" pitchFamily="34" charset="0"/>
                <a:cs typeface="Times New Roman" panose="02020603050405020304" pitchFamily="18" charset="0"/>
              </a:rPr>
              <a:t>Gautam Prakriya</a:t>
            </a:r>
          </a:p>
          <a:p>
            <a:r>
              <a:rPr lang="en-US" sz="1300" dirty="0">
                <a:latin typeface="Century Gothic" panose="020B0502020202020204" pitchFamily="34" charset="0"/>
                <a:cs typeface="Times New Roman" panose="02020603050405020304" pitchFamily="18" charset="0"/>
              </a:rPr>
              <a:t>Michael Amoah Awuah</a:t>
            </a:r>
          </a:p>
          <a:p>
            <a:r>
              <a:rPr lang="en-US" sz="1300" dirty="0">
                <a:latin typeface="Century Gothic" panose="020B0502020202020204" pitchFamily="34" charset="0"/>
                <a:cs typeface="Times New Roman" panose="02020603050405020304" pitchFamily="18" charset="0"/>
              </a:rPr>
              <a:t>Moran Shechnick</a:t>
            </a:r>
            <a:endParaRPr lang="en-IN" sz="1300" dirty="0">
              <a:latin typeface="Century Gothic" panose="020B0502020202020204" pitchFamily="34" charset="0"/>
              <a:cs typeface="Times New Roman" panose="02020603050405020304" pitchFamily="18" charset="0"/>
            </a:endParaRPr>
          </a:p>
        </p:txBody>
      </p:sp>
    </p:spTree>
    <p:extLst>
      <p:ext uri="{BB962C8B-B14F-4D97-AF65-F5344CB8AC3E}">
        <p14:creationId xmlns:p14="http://schemas.microsoft.com/office/powerpoint/2010/main" val="66652448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8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8000">
                                          <p:cBhvr additive="base">
                                            <p:cTn id="7" dur="500" fill="hold"/>
                                            <p:tgtEl>
                                              <p:spTgt spid="3"/>
                                            </p:tgtEl>
                                            <p:attrNameLst>
                                              <p:attrName>ppt_x</p:attrName>
                                            </p:attrNameLst>
                                          </p:cBhvr>
                                          <p:tavLst>
                                            <p:tav tm="0">
                                              <p:val>
                                                <p:strVal val="0-#ppt_w/2"/>
                                              </p:val>
                                            </p:tav>
                                            <p:tav tm="100000">
                                              <p:val>
                                                <p:strVal val="#ppt_x"/>
                                              </p:val>
                                            </p:tav>
                                          </p:tavLst>
                                        </p:anim>
                                        <p:anim calcmode="lin" valueType="num" p14:bounceEnd="8000">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415C901-039D-4058-80C7-5ABA400CDB06}"/>
              </a:ext>
            </a:extLst>
          </p:cNvPr>
          <p:cNvSpPr/>
          <p:nvPr/>
        </p:nvSpPr>
        <p:spPr>
          <a:xfrm>
            <a:off x="4279505" y="2661651"/>
            <a:ext cx="1160580" cy="1160580"/>
          </a:xfrm>
          <a:prstGeom prst="ellipse">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2</a:t>
            </a:r>
          </a:p>
        </p:txBody>
      </p:sp>
      <p:sp>
        <p:nvSpPr>
          <p:cNvPr id="5" name="Oval 4">
            <a:extLst>
              <a:ext uri="{FF2B5EF4-FFF2-40B4-BE49-F238E27FC236}">
                <a16:creationId xmlns:a16="http://schemas.microsoft.com/office/drawing/2014/main" id="{966DA334-7569-42CB-95CD-419F4AC26092}"/>
              </a:ext>
            </a:extLst>
          </p:cNvPr>
          <p:cNvSpPr/>
          <p:nvPr/>
        </p:nvSpPr>
        <p:spPr>
          <a:xfrm>
            <a:off x="6578655" y="2661651"/>
            <a:ext cx="1160580" cy="1160580"/>
          </a:xfrm>
          <a:prstGeom prst="ellipse">
            <a:avLst/>
          </a:prstGeom>
          <a:solidFill>
            <a:schemeClr val="bg1"/>
          </a:solid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00B0F0"/>
                </a:solidFill>
              </a:rPr>
              <a:t>3</a:t>
            </a:r>
          </a:p>
        </p:txBody>
      </p:sp>
      <p:sp>
        <p:nvSpPr>
          <p:cNvPr id="6" name="Oval 5">
            <a:extLst>
              <a:ext uri="{FF2B5EF4-FFF2-40B4-BE49-F238E27FC236}">
                <a16:creationId xmlns:a16="http://schemas.microsoft.com/office/drawing/2014/main" id="{6D8E2964-D9A5-4A16-8604-F04921C189EB}"/>
              </a:ext>
            </a:extLst>
          </p:cNvPr>
          <p:cNvSpPr/>
          <p:nvPr/>
        </p:nvSpPr>
        <p:spPr>
          <a:xfrm>
            <a:off x="8877806" y="2661651"/>
            <a:ext cx="1160580" cy="1160580"/>
          </a:xfrm>
          <a:prstGeom prst="ellips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3"/>
                </a:solidFill>
              </a:rPr>
              <a:t>4</a:t>
            </a:r>
          </a:p>
        </p:txBody>
      </p:sp>
      <p:sp>
        <p:nvSpPr>
          <p:cNvPr id="19" name="Oval 18">
            <a:extLst>
              <a:ext uri="{FF2B5EF4-FFF2-40B4-BE49-F238E27FC236}">
                <a16:creationId xmlns:a16="http://schemas.microsoft.com/office/drawing/2014/main" id="{FC17936A-EE2B-4C30-A31C-496282D48B87}"/>
              </a:ext>
            </a:extLst>
          </p:cNvPr>
          <p:cNvSpPr/>
          <p:nvPr/>
        </p:nvSpPr>
        <p:spPr>
          <a:xfrm>
            <a:off x="1980355" y="2661651"/>
            <a:ext cx="1160580" cy="1160580"/>
          </a:xfrm>
          <a:prstGeom prst="ellips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4"/>
                </a:solidFill>
              </a:rPr>
              <a:t>1</a:t>
            </a:r>
          </a:p>
        </p:txBody>
      </p:sp>
      <p:sp>
        <p:nvSpPr>
          <p:cNvPr id="23" name="Freeform: Shape 22" descr="timeline ">
            <a:extLst>
              <a:ext uri="{FF2B5EF4-FFF2-40B4-BE49-F238E27FC236}">
                <a16:creationId xmlns:a16="http://schemas.microsoft.com/office/drawing/2014/main" id="{7889103E-B405-4427-BC20-A3CA893D099A}"/>
              </a:ext>
            </a:extLst>
          </p:cNvPr>
          <p:cNvSpPr/>
          <p:nvPr/>
        </p:nvSpPr>
        <p:spPr>
          <a:xfrm flipH="1" flipV="1">
            <a:off x="1392439" y="2020391"/>
            <a:ext cx="9252295" cy="2410190"/>
          </a:xfrm>
          <a:custGeom>
            <a:avLst/>
            <a:gdLst>
              <a:gd name="connsiteX0" fmla="*/ 1192508 w 9252295"/>
              <a:gd name="connsiteY0" fmla="*/ 2410190 h 2410190"/>
              <a:gd name="connsiteX1" fmla="*/ 0 w 9252295"/>
              <a:gd name="connsiteY1" fmla="*/ 1217682 h 2410190"/>
              <a:gd name="connsiteX2" fmla="*/ 1107 w 9252295"/>
              <a:gd name="connsiteY2" fmla="*/ 1206703 h 2410190"/>
              <a:gd name="connsiteX3" fmla="*/ 96158 w 9252295"/>
              <a:gd name="connsiteY3" fmla="*/ 1206703 h 2410190"/>
              <a:gd name="connsiteX4" fmla="*/ 95051 w 9252295"/>
              <a:gd name="connsiteY4" fmla="*/ 1217682 h 2410190"/>
              <a:gd name="connsiteX5" fmla="*/ 1192508 w 9252295"/>
              <a:gd name="connsiteY5" fmla="*/ 2315139 h 2410190"/>
              <a:gd name="connsiteX6" fmla="*/ 2289965 w 9252295"/>
              <a:gd name="connsiteY6" fmla="*/ 1217682 h 2410190"/>
              <a:gd name="connsiteX7" fmla="*/ 2289554 w 9252295"/>
              <a:gd name="connsiteY7" fmla="*/ 1209531 h 2410190"/>
              <a:gd name="connsiteX8" fmla="*/ 2290085 w 9252295"/>
              <a:gd name="connsiteY8" fmla="*/ 1209531 h 2410190"/>
              <a:gd name="connsiteX9" fmla="*/ 2295831 w 9252295"/>
              <a:gd name="connsiteY9" fmla="*/ 1095755 h 2410190"/>
              <a:gd name="connsiteX10" fmla="*/ 3482182 w 9252295"/>
              <a:gd name="connsiteY10" fmla="*/ 25174 h 2410190"/>
              <a:gd name="connsiteX11" fmla="*/ 4668533 w 9252295"/>
              <a:gd name="connsiteY11" fmla="*/ 1095755 h 2410190"/>
              <a:gd name="connsiteX12" fmla="*/ 4674278 w 9252295"/>
              <a:gd name="connsiteY12" fmla="*/ 1209531 h 2410190"/>
              <a:gd name="connsiteX13" fmla="*/ 4673516 w 9252295"/>
              <a:gd name="connsiteY13" fmla="*/ 1209531 h 2410190"/>
              <a:gd name="connsiteX14" fmla="*/ 4678322 w 9252295"/>
              <a:gd name="connsiteY14" fmla="*/ 1304717 h 2410190"/>
              <a:gd name="connsiteX15" fmla="*/ 5770114 w 9252295"/>
              <a:gd name="connsiteY15" fmla="*/ 2289966 h 2410190"/>
              <a:gd name="connsiteX16" fmla="*/ 6861904 w 9252295"/>
              <a:gd name="connsiteY16" fmla="*/ 1304717 h 2410190"/>
              <a:gd name="connsiteX17" fmla="*/ 6867159 w 9252295"/>
              <a:gd name="connsiteY17" fmla="*/ 1200660 h 2410190"/>
              <a:gd name="connsiteX18" fmla="*/ 6867690 w 9252295"/>
              <a:gd name="connsiteY18" fmla="*/ 1200660 h 2410190"/>
              <a:gd name="connsiteX19" fmla="*/ 6867279 w 9252295"/>
              <a:gd name="connsiteY19" fmla="*/ 1192508 h 2410190"/>
              <a:gd name="connsiteX20" fmla="*/ 8059787 w 9252295"/>
              <a:gd name="connsiteY20" fmla="*/ 0 h 2410190"/>
              <a:gd name="connsiteX21" fmla="*/ 9252295 w 9252295"/>
              <a:gd name="connsiteY21" fmla="*/ 1192508 h 2410190"/>
              <a:gd name="connsiteX22" fmla="*/ 9251964 w 9252295"/>
              <a:gd name="connsiteY22" fmla="*/ 1195794 h 2410190"/>
              <a:gd name="connsiteX23" fmla="*/ 9156913 w 9252295"/>
              <a:gd name="connsiteY23" fmla="*/ 1195794 h 2410190"/>
              <a:gd name="connsiteX24" fmla="*/ 9157244 w 9252295"/>
              <a:gd name="connsiteY24" fmla="*/ 1192508 h 2410190"/>
              <a:gd name="connsiteX25" fmla="*/ 8059787 w 9252295"/>
              <a:gd name="connsiteY25" fmla="*/ 95051 h 2410190"/>
              <a:gd name="connsiteX26" fmla="*/ 6962330 w 9252295"/>
              <a:gd name="connsiteY26" fmla="*/ 1192508 h 2410190"/>
              <a:gd name="connsiteX27" fmla="*/ 6962741 w 9252295"/>
              <a:gd name="connsiteY27" fmla="*/ 1200660 h 2410190"/>
              <a:gd name="connsiteX28" fmla="*/ 6962209 w 9252295"/>
              <a:gd name="connsiteY28" fmla="*/ 1200660 h 2410190"/>
              <a:gd name="connsiteX29" fmla="*/ 6956464 w 9252295"/>
              <a:gd name="connsiteY29" fmla="*/ 1314435 h 2410190"/>
              <a:gd name="connsiteX30" fmla="*/ 5770114 w 9252295"/>
              <a:gd name="connsiteY30" fmla="*/ 2385016 h 2410190"/>
              <a:gd name="connsiteX31" fmla="*/ 4583763 w 9252295"/>
              <a:gd name="connsiteY31" fmla="*/ 1314435 h 2410190"/>
              <a:gd name="connsiteX32" fmla="*/ 4578017 w 9252295"/>
              <a:gd name="connsiteY32" fmla="*/ 1200660 h 2410190"/>
              <a:gd name="connsiteX33" fmla="*/ 4578780 w 9252295"/>
              <a:gd name="connsiteY33" fmla="*/ 1200660 h 2410190"/>
              <a:gd name="connsiteX34" fmla="*/ 4573974 w 9252295"/>
              <a:gd name="connsiteY34" fmla="*/ 1105474 h 2410190"/>
              <a:gd name="connsiteX35" fmla="*/ 3482182 w 9252295"/>
              <a:gd name="connsiteY35" fmla="*/ 120225 h 2410190"/>
              <a:gd name="connsiteX36" fmla="*/ 2390391 w 9252295"/>
              <a:gd name="connsiteY36" fmla="*/ 1105474 h 2410190"/>
              <a:gd name="connsiteX37" fmla="*/ 2385136 w 9252295"/>
              <a:gd name="connsiteY37" fmla="*/ 1209531 h 2410190"/>
              <a:gd name="connsiteX38" fmla="*/ 2384604 w 9252295"/>
              <a:gd name="connsiteY38" fmla="*/ 1209531 h 2410190"/>
              <a:gd name="connsiteX39" fmla="*/ 2385016 w 9252295"/>
              <a:gd name="connsiteY39" fmla="*/ 1217682 h 2410190"/>
              <a:gd name="connsiteX40" fmla="*/ 1192508 w 9252295"/>
              <a:gd name="connsiteY40" fmla="*/ 2410190 h 2410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9252295" h="2410190">
                <a:moveTo>
                  <a:pt x="1192508" y="2410190"/>
                </a:moveTo>
                <a:cubicBezTo>
                  <a:pt x="533904" y="2410190"/>
                  <a:pt x="0" y="1876286"/>
                  <a:pt x="0" y="1217682"/>
                </a:cubicBezTo>
                <a:lnTo>
                  <a:pt x="1107" y="1206703"/>
                </a:lnTo>
                <a:lnTo>
                  <a:pt x="96158" y="1206703"/>
                </a:lnTo>
                <a:lnTo>
                  <a:pt x="95051" y="1217682"/>
                </a:lnTo>
                <a:cubicBezTo>
                  <a:pt x="95051" y="1823791"/>
                  <a:pt x="586400" y="2315139"/>
                  <a:pt x="1192508" y="2315139"/>
                </a:cubicBezTo>
                <a:cubicBezTo>
                  <a:pt x="1798616" y="2315139"/>
                  <a:pt x="2289965" y="1823791"/>
                  <a:pt x="2289965" y="1217682"/>
                </a:cubicBezTo>
                <a:lnTo>
                  <a:pt x="2289554" y="1209531"/>
                </a:lnTo>
                <a:lnTo>
                  <a:pt x="2290085" y="1209531"/>
                </a:lnTo>
                <a:lnTo>
                  <a:pt x="2295831" y="1095755"/>
                </a:lnTo>
                <a:cubicBezTo>
                  <a:pt x="2356899" y="494427"/>
                  <a:pt x="2864742" y="25174"/>
                  <a:pt x="3482182" y="25174"/>
                </a:cubicBezTo>
                <a:cubicBezTo>
                  <a:pt x="4099623" y="25174"/>
                  <a:pt x="4607465" y="494427"/>
                  <a:pt x="4668533" y="1095755"/>
                </a:cubicBezTo>
                <a:lnTo>
                  <a:pt x="4674278" y="1209531"/>
                </a:lnTo>
                <a:lnTo>
                  <a:pt x="4673516" y="1209531"/>
                </a:lnTo>
                <a:lnTo>
                  <a:pt x="4678322" y="1304717"/>
                </a:lnTo>
                <a:cubicBezTo>
                  <a:pt x="4734523" y="1858116"/>
                  <a:pt x="5201886" y="2289966"/>
                  <a:pt x="5770114" y="2289966"/>
                </a:cubicBezTo>
                <a:cubicBezTo>
                  <a:pt x="6338340" y="2289966"/>
                  <a:pt x="6805704" y="1858116"/>
                  <a:pt x="6861904" y="1304717"/>
                </a:cubicBezTo>
                <a:lnTo>
                  <a:pt x="6867159" y="1200660"/>
                </a:lnTo>
                <a:lnTo>
                  <a:pt x="6867690" y="1200660"/>
                </a:lnTo>
                <a:lnTo>
                  <a:pt x="6867279" y="1192508"/>
                </a:lnTo>
                <a:cubicBezTo>
                  <a:pt x="6867279" y="533905"/>
                  <a:pt x="7401183" y="0"/>
                  <a:pt x="8059787" y="0"/>
                </a:cubicBezTo>
                <a:cubicBezTo>
                  <a:pt x="8718390" y="0"/>
                  <a:pt x="9252295" y="533905"/>
                  <a:pt x="9252295" y="1192508"/>
                </a:cubicBezTo>
                <a:lnTo>
                  <a:pt x="9251964" y="1195794"/>
                </a:lnTo>
                <a:lnTo>
                  <a:pt x="9156913" y="1195794"/>
                </a:lnTo>
                <a:lnTo>
                  <a:pt x="9157244" y="1192508"/>
                </a:lnTo>
                <a:cubicBezTo>
                  <a:pt x="9157244" y="586400"/>
                  <a:pt x="8665895" y="95051"/>
                  <a:pt x="8059787" y="95051"/>
                </a:cubicBezTo>
                <a:cubicBezTo>
                  <a:pt x="7453679" y="95051"/>
                  <a:pt x="6962330" y="586400"/>
                  <a:pt x="6962330" y="1192508"/>
                </a:cubicBezTo>
                <a:lnTo>
                  <a:pt x="6962741" y="1200660"/>
                </a:lnTo>
                <a:lnTo>
                  <a:pt x="6962209" y="1200660"/>
                </a:lnTo>
                <a:lnTo>
                  <a:pt x="6956464" y="1314435"/>
                </a:lnTo>
                <a:cubicBezTo>
                  <a:pt x="6895396" y="1915764"/>
                  <a:pt x="6387554" y="2385016"/>
                  <a:pt x="5770114" y="2385016"/>
                </a:cubicBezTo>
                <a:cubicBezTo>
                  <a:pt x="5152672" y="2385016"/>
                  <a:pt x="4644831" y="1915764"/>
                  <a:pt x="4583763" y="1314435"/>
                </a:cubicBezTo>
                <a:lnTo>
                  <a:pt x="4578017" y="1200660"/>
                </a:lnTo>
                <a:lnTo>
                  <a:pt x="4578780" y="1200660"/>
                </a:lnTo>
                <a:lnTo>
                  <a:pt x="4573974" y="1105474"/>
                </a:lnTo>
                <a:cubicBezTo>
                  <a:pt x="4517772" y="552075"/>
                  <a:pt x="4050409" y="120225"/>
                  <a:pt x="3482182" y="120225"/>
                </a:cubicBezTo>
                <a:cubicBezTo>
                  <a:pt x="2913956" y="120225"/>
                  <a:pt x="2446592" y="552075"/>
                  <a:pt x="2390391" y="1105474"/>
                </a:cubicBezTo>
                <a:lnTo>
                  <a:pt x="2385136" y="1209531"/>
                </a:lnTo>
                <a:lnTo>
                  <a:pt x="2384604" y="1209531"/>
                </a:lnTo>
                <a:lnTo>
                  <a:pt x="2385016" y="1217682"/>
                </a:lnTo>
                <a:cubicBezTo>
                  <a:pt x="2385016" y="1876286"/>
                  <a:pt x="1851111" y="2410190"/>
                  <a:pt x="1192508" y="2410190"/>
                </a:cubicBezTo>
                <a:close/>
              </a:path>
            </a:pathLst>
          </a:custGeom>
          <a:gradFill flip="none" rotWithShape="1">
            <a:gsLst>
              <a:gs pos="61000">
                <a:srgbClr val="00B0F0"/>
              </a:gs>
              <a:gs pos="39000">
                <a:schemeClr val="accent5"/>
              </a:gs>
              <a:gs pos="18000">
                <a:schemeClr val="accent4"/>
              </a:gs>
              <a:gs pos="92000">
                <a:schemeClr val="accent3"/>
              </a:gs>
            </a:gsLst>
            <a:lin ang="10800000" scaled="0"/>
            <a:tileRect/>
          </a:gra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4000" dirty="0">
              <a:solidFill>
                <a:schemeClr val="accent2"/>
              </a:solidFill>
            </a:endParaRPr>
          </a:p>
        </p:txBody>
      </p:sp>
      <p:sp>
        <p:nvSpPr>
          <p:cNvPr id="2" name="Oval 1" descr="timeline endpoints">
            <a:extLst>
              <a:ext uri="{FF2B5EF4-FFF2-40B4-BE49-F238E27FC236}">
                <a16:creationId xmlns:a16="http://schemas.microsoft.com/office/drawing/2014/main" id="{81AA7F01-98B3-49CE-A287-1B558536C306}"/>
              </a:ext>
            </a:extLst>
          </p:cNvPr>
          <p:cNvSpPr/>
          <p:nvPr/>
        </p:nvSpPr>
        <p:spPr>
          <a:xfrm>
            <a:off x="1320120" y="3149771"/>
            <a:ext cx="218092" cy="218092"/>
          </a:xfrm>
          <a:prstGeom prst="ellipse">
            <a:avLst/>
          </a:prstGeom>
          <a:solidFill>
            <a:schemeClr val="accent4"/>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descr="timeline endpoints">
            <a:extLst>
              <a:ext uri="{FF2B5EF4-FFF2-40B4-BE49-F238E27FC236}">
                <a16:creationId xmlns:a16="http://schemas.microsoft.com/office/drawing/2014/main" id="{491CCD59-030F-4F79-9A33-EBC86A2EC9FE}"/>
              </a:ext>
            </a:extLst>
          </p:cNvPr>
          <p:cNvSpPr/>
          <p:nvPr/>
        </p:nvSpPr>
        <p:spPr>
          <a:xfrm>
            <a:off x="10480529" y="3149771"/>
            <a:ext cx="218092" cy="218092"/>
          </a:xfrm>
          <a:prstGeom prst="ellipse">
            <a:avLst/>
          </a:prstGeom>
          <a:solidFill>
            <a:srgbClr val="20A472"/>
          </a:solidFill>
          <a:ln w="76200">
            <a:solidFill>
              <a:srgbClr val="20A4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0A472"/>
              </a:solidFill>
            </a:endParaRPr>
          </a:p>
        </p:txBody>
      </p:sp>
      <p:sp>
        <p:nvSpPr>
          <p:cNvPr id="16" name="Text Placeholder 15">
            <a:extLst>
              <a:ext uri="{FF2B5EF4-FFF2-40B4-BE49-F238E27FC236}">
                <a16:creationId xmlns:a16="http://schemas.microsoft.com/office/drawing/2014/main" id="{B6086B1F-4F6D-4493-AE84-2520E93642DE}"/>
              </a:ext>
            </a:extLst>
          </p:cNvPr>
          <p:cNvSpPr>
            <a:spLocks noGrp="1"/>
          </p:cNvSpPr>
          <p:nvPr>
            <p:ph type="body" sz="quarter" idx="10"/>
          </p:nvPr>
        </p:nvSpPr>
        <p:spPr>
          <a:xfrm>
            <a:off x="1806743" y="4514447"/>
            <a:ext cx="1796396" cy="302186"/>
          </a:xfrm>
        </p:spPr>
        <p:txBody>
          <a:bodyPr/>
          <a:lstStyle/>
          <a:p>
            <a:r>
              <a:rPr lang="en-US" dirty="0">
                <a:latin typeface="Century Gothic" panose="020B0502020202020204" pitchFamily="34" charset="0"/>
              </a:rPr>
              <a:t>DATA COLLECTION</a:t>
            </a:r>
          </a:p>
        </p:txBody>
      </p:sp>
      <p:sp>
        <p:nvSpPr>
          <p:cNvPr id="17" name="Text Placeholder 16">
            <a:extLst>
              <a:ext uri="{FF2B5EF4-FFF2-40B4-BE49-F238E27FC236}">
                <a16:creationId xmlns:a16="http://schemas.microsoft.com/office/drawing/2014/main" id="{6A44816B-378D-41B5-84D7-39CECE2E452E}"/>
              </a:ext>
            </a:extLst>
          </p:cNvPr>
          <p:cNvSpPr>
            <a:spLocks noGrp="1"/>
          </p:cNvSpPr>
          <p:nvPr>
            <p:ph type="body" sz="quarter" idx="11"/>
          </p:nvPr>
        </p:nvSpPr>
        <p:spPr/>
        <p:txBody>
          <a:bodyPr/>
          <a:lstStyle/>
          <a:p>
            <a:r>
              <a:rPr lang="en-US" b="0" i="0" u="none" strike="noStrike" dirty="0">
                <a:solidFill>
                  <a:srgbClr val="000000"/>
                </a:solidFill>
                <a:effectLst/>
                <a:latin typeface="Century Gothic" panose="020B0502020202020204" pitchFamily="34" charset="0"/>
              </a:rPr>
              <a:t>Found and collected Broadway shows and ticket sales data.</a:t>
            </a:r>
          </a:p>
          <a:p>
            <a:endParaRPr lang="en-US" dirty="0"/>
          </a:p>
        </p:txBody>
      </p:sp>
      <p:sp>
        <p:nvSpPr>
          <p:cNvPr id="18" name="Text Placeholder 17">
            <a:extLst>
              <a:ext uri="{FF2B5EF4-FFF2-40B4-BE49-F238E27FC236}">
                <a16:creationId xmlns:a16="http://schemas.microsoft.com/office/drawing/2014/main" id="{2EFC63F8-23B1-4F22-9868-15EB446170F3}"/>
              </a:ext>
            </a:extLst>
          </p:cNvPr>
          <p:cNvSpPr>
            <a:spLocks noGrp="1"/>
          </p:cNvSpPr>
          <p:nvPr>
            <p:ph type="body" sz="quarter" idx="12"/>
          </p:nvPr>
        </p:nvSpPr>
        <p:spPr>
          <a:xfrm>
            <a:off x="3920258" y="4525164"/>
            <a:ext cx="2081486" cy="302186"/>
          </a:xfrm>
        </p:spPr>
        <p:txBody>
          <a:bodyPr/>
          <a:lstStyle/>
          <a:p>
            <a:r>
              <a:rPr lang="en-US" dirty="0">
                <a:latin typeface="Century Gothic" panose="020B0502020202020204" pitchFamily="34" charset="0"/>
              </a:rPr>
              <a:t>EXPLORATORY DATA ANALYSIS</a:t>
            </a:r>
          </a:p>
        </p:txBody>
      </p:sp>
      <p:sp>
        <p:nvSpPr>
          <p:cNvPr id="20" name="Text Placeholder 19">
            <a:extLst>
              <a:ext uri="{FF2B5EF4-FFF2-40B4-BE49-F238E27FC236}">
                <a16:creationId xmlns:a16="http://schemas.microsoft.com/office/drawing/2014/main" id="{AA64E66E-DA3C-42CD-80D9-89BD3A8A401A}"/>
              </a:ext>
            </a:extLst>
          </p:cNvPr>
          <p:cNvSpPr>
            <a:spLocks noGrp="1"/>
          </p:cNvSpPr>
          <p:nvPr>
            <p:ph type="body" sz="quarter" idx="13"/>
          </p:nvPr>
        </p:nvSpPr>
        <p:spPr>
          <a:xfrm>
            <a:off x="4006910" y="5210963"/>
            <a:ext cx="1993270" cy="706438"/>
          </a:xfrm>
        </p:spPr>
        <p:txBody>
          <a:bodyPr/>
          <a:lstStyle/>
          <a:p>
            <a:r>
              <a:rPr lang="en-US" dirty="0">
                <a:latin typeface="Century Gothic" panose="020B0502020202020204" pitchFamily="34" charset="0"/>
              </a:rPr>
              <a:t>Explored and analyzed the data to understand the dataset and outliers.</a:t>
            </a:r>
          </a:p>
          <a:p>
            <a:endParaRPr lang="en-US" dirty="0">
              <a:solidFill>
                <a:srgbClr val="FF0000"/>
              </a:solidFill>
            </a:endParaRPr>
          </a:p>
        </p:txBody>
      </p:sp>
      <p:sp>
        <p:nvSpPr>
          <p:cNvPr id="21" name="Text Placeholder 20">
            <a:extLst>
              <a:ext uri="{FF2B5EF4-FFF2-40B4-BE49-F238E27FC236}">
                <a16:creationId xmlns:a16="http://schemas.microsoft.com/office/drawing/2014/main" id="{F5A6A695-5271-4895-88EF-663A3F593E59}"/>
              </a:ext>
            </a:extLst>
          </p:cNvPr>
          <p:cNvSpPr>
            <a:spLocks noGrp="1"/>
          </p:cNvSpPr>
          <p:nvPr>
            <p:ph type="body" sz="quarter" idx="14"/>
          </p:nvPr>
        </p:nvSpPr>
        <p:spPr>
          <a:xfrm>
            <a:off x="6318863" y="4499509"/>
            <a:ext cx="2064315" cy="302186"/>
          </a:xfrm>
        </p:spPr>
        <p:txBody>
          <a:bodyPr/>
          <a:lstStyle/>
          <a:p>
            <a:r>
              <a:rPr lang="en-US" dirty="0">
                <a:latin typeface="Century Gothic" panose="020B0502020202020204" pitchFamily="34" charset="0"/>
              </a:rPr>
              <a:t>DATA VISUALIZATION</a:t>
            </a:r>
          </a:p>
        </p:txBody>
      </p:sp>
      <p:sp>
        <p:nvSpPr>
          <p:cNvPr id="22" name="Text Placeholder 21">
            <a:extLst>
              <a:ext uri="{FF2B5EF4-FFF2-40B4-BE49-F238E27FC236}">
                <a16:creationId xmlns:a16="http://schemas.microsoft.com/office/drawing/2014/main" id="{93CA8393-83FA-4B7B-BF41-CB601BA16432}"/>
              </a:ext>
            </a:extLst>
          </p:cNvPr>
          <p:cNvSpPr>
            <a:spLocks noGrp="1"/>
          </p:cNvSpPr>
          <p:nvPr>
            <p:ph type="body" sz="quarter" idx="15"/>
          </p:nvPr>
        </p:nvSpPr>
        <p:spPr>
          <a:xfrm>
            <a:off x="6391701" y="5211973"/>
            <a:ext cx="1813567" cy="706438"/>
          </a:xfrm>
        </p:spPr>
        <p:txBody>
          <a:bodyPr/>
          <a:lstStyle/>
          <a:p>
            <a:r>
              <a:rPr lang="en-US" dirty="0">
                <a:latin typeface="Century Gothic" panose="020B0502020202020204" pitchFamily="34" charset="0"/>
              </a:rPr>
              <a:t>Visualized data to check trends and  seasonality.</a:t>
            </a:r>
          </a:p>
        </p:txBody>
      </p:sp>
      <p:sp>
        <p:nvSpPr>
          <p:cNvPr id="24" name="Text Placeholder 23">
            <a:extLst>
              <a:ext uri="{FF2B5EF4-FFF2-40B4-BE49-F238E27FC236}">
                <a16:creationId xmlns:a16="http://schemas.microsoft.com/office/drawing/2014/main" id="{3CD04606-2C05-4AC9-9F6C-C0E9EDF1BC26}"/>
              </a:ext>
            </a:extLst>
          </p:cNvPr>
          <p:cNvSpPr>
            <a:spLocks noGrp="1"/>
          </p:cNvSpPr>
          <p:nvPr>
            <p:ph type="body" sz="quarter" idx="16"/>
          </p:nvPr>
        </p:nvSpPr>
        <p:spPr>
          <a:xfrm>
            <a:off x="8754399" y="4525164"/>
            <a:ext cx="1944221" cy="302186"/>
          </a:xfrm>
        </p:spPr>
        <p:txBody>
          <a:bodyPr/>
          <a:lstStyle/>
          <a:p>
            <a:r>
              <a:rPr lang="en-US" dirty="0">
                <a:latin typeface="Century Gothic" panose="020B0502020202020204" pitchFamily="34" charset="0"/>
              </a:rPr>
              <a:t>DATA FORECASTING</a:t>
            </a:r>
          </a:p>
        </p:txBody>
      </p:sp>
      <p:sp>
        <p:nvSpPr>
          <p:cNvPr id="25" name="Text Placeholder 24">
            <a:extLst>
              <a:ext uri="{FF2B5EF4-FFF2-40B4-BE49-F238E27FC236}">
                <a16:creationId xmlns:a16="http://schemas.microsoft.com/office/drawing/2014/main" id="{DA3309B0-9F41-47B2-8F25-109874864183}"/>
              </a:ext>
            </a:extLst>
          </p:cNvPr>
          <p:cNvSpPr>
            <a:spLocks noGrp="1"/>
          </p:cNvSpPr>
          <p:nvPr>
            <p:ph type="body" sz="quarter" idx="17"/>
          </p:nvPr>
        </p:nvSpPr>
        <p:spPr>
          <a:xfrm>
            <a:off x="8754400" y="5210963"/>
            <a:ext cx="2599400" cy="706438"/>
          </a:xfrm>
        </p:spPr>
        <p:txBody>
          <a:bodyPr/>
          <a:lstStyle/>
          <a:p>
            <a:r>
              <a:rPr lang="en-US" dirty="0">
                <a:latin typeface="Century Gothic" panose="020B0502020202020204" pitchFamily="34" charset="0"/>
              </a:rPr>
              <a:t>Used forecast models LR+ ARIMA(F&amp;DF) + LSTM + MLR + Prophet to predict future trend. </a:t>
            </a:r>
          </a:p>
        </p:txBody>
      </p:sp>
      <p:sp>
        <p:nvSpPr>
          <p:cNvPr id="34" name="Title 33">
            <a:extLst>
              <a:ext uri="{FF2B5EF4-FFF2-40B4-BE49-F238E27FC236}">
                <a16:creationId xmlns:a16="http://schemas.microsoft.com/office/drawing/2014/main" id="{F28D01B5-A5BC-45A3-8718-13BDC694F21C}"/>
              </a:ext>
            </a:extLst>
          </p:cNvPr>
          <p:cNvSpPr>
            <a:spLocks noGrp="1"/>
          </p:cNvSpPr>
          <p:nvPr>
            <p:ph type="title"/>
          </p:nvPr>
        </p:nvSpPr>
        <p:spPr/>
        <p:txBody>
          <a:bodyPr/>
          <a:lstStyle/>
          <a:p>
            <a:r>
              <a:rPr lang="en-US" b="1" dirty="0">
                <a:latin typeface="Century Gothic" panose="020B0502020202020204" pitchFamily="34" charset="0"/>
              </a:rPr>
              <a:t>PROJECT ROADMAP</a:t>
            </a:r>
          </a:p>
        </p:txBody>
      </p:sp>
    </p:spTree>
    <p:extLst>
      <p:ext uri="{BB962C8B-B14F-4D97-AF65-F5344CB8AC3E}">
        <p14:creationId xmlns:p14="http://schemas.microsoft.com/office/powerpoint/2010/main" val="4230622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Rectangle 194">
            <a:extLst>
              <a:ext uri="{FF2B5EF4-FFF2-40B4-BE49-F238E27FC236}">
                <a16:creationId xmlns:a16="http://schemas.microsoft.com/office/drawing/2014/main" id="{48F56927-F72E-7E45-82F5-4F38FB8DCC28}"/>
              </a:ext>
            </a:extLst>
          </p:cNvPr>
          <p:cNvSpPr/>
          <p:nvPr/>
        </p:nvSpPr>
        <p:spPr>
          <a:xfrm>
            <a:off x="7769517" y="0"/>
            <a:ext cx="4408709" cy="6858000"/>
          </a:xfrm>
          <a:prstGeom prst="rect">
            <a:avLst/>
          </a:prstGeom>
          <a:pattFill prst="lgGrid">
            <a:fgClr>
              <a:srgbClr val="ECECE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uadroTexto 238">
            <a:extLst>
              <a:ext uri="{FF2B5EF4-FFF2-40B4-BE49-F238E27FC236}">
                <a16:creationId xmlns:a16="http://schemas.microsoft.com/office/drawing/2014/main" id="{7203A63C-BBE9-0247-9868-E1F6C9626BFB}"/>
              </a:ext>
            </a:extLst>
          </p:cNvPr>
          <p:cNvSpPr txBox="1"/>
          <p:nvPr/>
        </p:nvSpPr>
        <p:spPr>
          <a:xfrm>
            <a:off x="308344" y="614446"/>
            <a:ext cx="5594680" cy="1323439"/>
          </a:xfrm>
          <a:prstGeom prst="rect">
            <a:avLst/>
          </a:prstGeom>
          <a:noFill/>
        </p:spPr>
        <p:txBody>
          <a:bodyPr wrap="square" rtlCol="0">
            <a:spAutoFit/>
          </a:bodyPr>
          <a:lstStyle/>
          <a:p>
            <a:r>
              <a:rPr lang="en-US" sz="4000" b="1" cap="all" dirty="0">
                <a:latin typeface="Century Gothic" panose="020B0502020202020204" pitchFamily="34" charset="0"/>
                <a:ea typeface="Open Sans" panose="020B0606030504020204" pitchFamily="34" charset="0"/>
                <a:cs typeface="Open Sans" panose="020B0606030504020204" pitchFamily="34" charset="0"/>
              </a:rPr>
              <a:t>Puzzle: from IDEA TO EXECUTION</a:t>
            </a:r>
          </a:p>
        </p:txBody>
      </p:sp>
      <p:sp>
        <p:nvSpPr>
          <p:cNvPr id="184" name="CuadroTexto 4">
            <a:extLst>
              <a:ext uri="{FF2B5EF4-FFF2-40B4-BE49-F238E27FC236}">
                <a16:creationId xmlns:a16="http://schemas.microsoft.com/office/drawing/2014/main" id="{093171E2-88F7-E34F-93DE-5C7EDF6170D5}"/>
              </a:ext>
            </a:extLst>
          </p:cNvPr>
          <p:cNvSpPr txBox="1"/>
          <p:nvPr/>
        </p:nvSpPr>
        <p:spPr>
          <a:xfrm>
            <a:off x="579835" y="2089602"/>
            <a:ext cx="3968783" cy="5401479"/>
          </a:xfrm>
          <a:prstGeom prst="rect">
            <a:avLst/>
          </a:prstGeom>
          <a:noFill/>
        </p:spPr>
        <p:txBody>
          <a:bodyPr wrap="square" rtlCol="0">
            <a:spAutoFit/>
          </a:bodyPr>
          <a:lstStyle/>
          <a:p>
            <a:pPr fontAlgn="base"/>
            <a:r>
              <a:rPr lang="en-US" sz="1400" b="1" dirty="0">
                <a:latin typeface="Century Gothic" panose="020B0502020202020204" pitchFamily="34" charset="0"/>
              </a:rPr>
              <a:t>Step 01: Find, web scrape and combine data</a:t>
            </a:r>
          </a:p>
          <a:p>
            <a:r>
              <a:rPr lang="en-US" sz="1300" dirty="0">
                <a:latin typeface="Century Gothic" panose="020B0502020202020204" pitchFamily="34" charset="0"/>
              </a:rPr>
              <a:t>Broadway sales</a:t>
            </a:r>
          </a:p>
          <a:p>
            <a:r>
              <a:rPr lang="en-US" sz="1300" dirty="0">
                <a:latin typeface="Century Gothic" panose="020B0502020202020204" pitchFamily="34" charset="0"/>
              </a:rPr>
              <a:t>https://www.playbill.com/grosses</a:t>
            </a:r>
          </a:p>
          <a:p>
            <a:endParaRPr lang="en-US" sz="1300" dirty="0">
              <a:latin typeface="Century Gothic" panose="020B0502020202020204" pitchFamily="34" charset="0"/>
            </a:endParaRPr>
          </a:p>
          <a:p>
            <a:r>
              <a:rPr lang="en-US" sz="1300" dirty="0">
                <a:latin typeface="Century Gothic" panose="020B0502020202020204" pitchFamily="34" charset="0"/>
              </a:rPr>
              <a:t>Broadway reviews: </a:t>
            </a:r>
          </a:p>
          <a:p>
            <a:r>
              <a:rPr lang="en-US" sz="1300" dirty="0">
                <a:latin typeface="Century Gothic" panose="020B0502020202020204" pitchFamily="34" charset="0"/>
              </a:rPr>
              <a:t>https://www.newyorktheatreguide.com/reviews/broadway</a:t>
            </a:r>
          </a:p>
          <a:p>
            <a:endParaRPr lang="en-US" sz="1300" dirty="0">
              <a:latin typeface="Century Gothic" panose="020B0502020202020204" pitchFamily="34" charset="0"/>
            </a:endParaRPr>
          </a:p>
          <a:p>
            <a:r>
              <a:rPr lang="en-US" sz="1400" b="1" dirty="0">
                <a:latin typeface="Century Gothic" panose="020B0502020202020204" pitchFamily="34" charset="0"/>
              </a:rPr>
              <a:t>Step 02: Exploratory Data Analysis</a:t>
            </a:r>
            <a:endParaRPr lang="en-US" sz="1400" dirty="0">
              <a:latin typeface="Century Gothic" panose="020B0502020202020204" pitchFamily="34" charset="0"/>
            </a:endParaRPr>
          </a:p>
          <a:p>
            <a:r>
              <a:rPr lang="en-US" sz="1300" dirty="0">
                <a:latin typeface="Century Gothic" panose="020B0502020202020204" pitchFamily="34" charset="0"/>
              </a:rPr>
              <a:t>Described the data and conducted EDA to explore the data and its outliers. </a:t>
            </a:r>
          </a:p>
          <a:p>
            <a:pPr marL="285750" indent="-285750">
              <a:buFontTx/>
              <a:buChar char="-"/>
            </a:pPr>
            <a:endParaRPr lang="en-US" sz="1300" dirty="0">
              <a:latin typeface="Century Gothic" panose="020B0502020202020204" pitchFamily="34" charset="0"/>
            </a:endParaRPr>
          </a:p>
          <a:p>
            <a:r>
              <a:rPr lang="en-US" sz="1400" b="1" dirty="0">
                <a:latin typeface="Century Gothic" panose="020B0502020202020204" pitchFamily="34" charset="0"/>
              </a:rPr>
              <a:t>Step 03: Visualization of Data</a:t>
            </a:r>
          </a:p>
          <a:p>
            <a:r>
              <a:rPr lang="en-US" sz="1300" dirty="0">
                <a:latin typeface="Century Gothic" panose="020B0502020202020204" pitchFamily="34" charset="0"/>
              </a:rPr>
              <a:t>Visualized the data to check for trends and seasonality.</a:t>
            </a:r>
          </a:p>
          <a:p>
            <a:pPr marL="285750" indent="-285750">
              <a:buFontTx/>
              <a:buChar char="-"/>
            </a:pPr>
            <a:endParaRPr lang="en-US" sz="1300" b="1" dirty="0">
              <a:latin typeface="Century Gothic" panose="020B0502020202020204" pitchFamily="34" charset="0"/>
            </a:endParaRPr>
          </a:p>
          <a:p>
            <a:r>
              <a:rPr lang="en-US" sz="1400" b="1" dirty="0">
                <a:latin typeface="Century Gothic" panose="020B0502020202020204" pitchFamily="34" charset="0"/>
              </a:rPr>
              <a:t>Step 04: Use the ARIMA,LSTM,MLR, and Prophet predictive models on the dataset</a:t>
            </a:r>
            <a:endParaRPr lang="en-US" sz="1400" dirty="0">
              <a:latin typeface="Century Gothic" panose="020B0502020202020204" pitchFamily="34" charset="0"/>
            </a:endParaRPr>
          </a:p>
          <a:p>
            <a:r>
              <a:rPr lang="en-US" sz="1300" dirty="0">
                <a:latin typeface="Century Gothic" panose="020B0502020202020204" pitchFamily="34" charset="0"/>
              </a:rPr>
              <a:t>Used LR + ARIMA, LSTM, MLR &amp; Prophet for time-series forecasting of revenue and ticket sales.</a:t>
            </a:r>
            <a:endParaRPr lang="en-US" sz="1400" dirty="0">
              <a:latin typeface="Century Gothic" panose="020B0502020202020204" pitchFamily="34" charset="0"/>
            </a:endParaRPr>
          </a:p>
          <a:p>
            <a:endParaRPr lang="en-US" sz="1400" dirty="0">
              <a:latin typeface="Century Gothic" panose="020B0502020202020204" pitchFamily="34" charset="0"/>
            </a:endParaRPr>
          </a:p>
          <a:p>
            <a:endParaRPr lang="en-US" sz="1100" dirty="0">
              <a:latin typeface="Century Gothic" panose="020B0502020202020204" pitchFamily="34" charset="0"/>
            </a:endParaRPr>
          </a:p>
          <a:p>
            <a:br>
              <a:rPr lang="en-US" sz="1400" dirty="0"/>
            </a:br>
            <a:endParaRPr lang="en-US" sz="1400" dirty="0">
              <a:latin typeface="Century Gothic" panose="020B0502020202020204" pitchFamily="34" charset="0"/>
              <a:ea typeface="Lato Light" charset="0"/>
              <a:cs typeface="Lato Light" charset="0"/>
            </a:endParaRPr>
          </a:p>
        </p:txBody>
      </p:sp>
      <p:sp>
        <p:nvSpPr>
          <p:cNvPr id="8" name="Freeform 7">
            <a:extLst>
              <a:ext uri="{FF2B5EF4-FFF2-40B4-BE49-F238E27FC236}">
                <a16:creationId xmlns:a16="http://schemas.microsoft.com/office/drawing/2014/main" id="{3E071D7D-6ED4-924D-BD48-443640228BB6}"/>
              </a:ext>
            </a:extLst>
          </p:cNvPr>
          <p:cNvSpPr/>
          <p:nvPr/>
        </p:nvSpPr>
        <p:spPr>
          <a:xfrm>
            <a:off x="5486400" y="589200"/>
            <a:ext cx="2937815" cy="3742529"/>
          </a:xfrm>
          <a:custGeom>
            <a:avLst/>
            <a:gdLst>
              <a:gd name="connsiteX0" fmla="*/ 2205638 w 2937815"/>
              <a:gd name="connsiteY0" fmla="*/ 3742530 h 3742529"/>
              <a:gd name="connsiteX1" fmla="*/ 2205638 w 2937815"/>
              <a:gd name="connsiteY1" fmla="*/ 613478 h 3742529"/>
              <a:gd name="connsiteX2" fmla="*/ 2547361 w 2937815"/>
              <a:gd name="connsiteY2" fmla="*/ 613478 h 3742529"/>
              <a:gd name="connsiteX3" fmla="*/ 2816940 w 2937815"/>
              <a:gd name="connsiteY3" fmla="*/ 716542 h 3742529"/>
              <a:gd name="connsiteX4" fmla="*/ 2920010 w 2937815"/>
              <a:gd name="connsiteY4" fmla="*/ 446960 h 3742529"/>
              <a:gd name="connsiteX5" fmla="*/ 2650422 w 2937815"/>
              <a:gd name="connsiteY5" fmla="*/ 343896 h 3742529"/>
              <a:gd name="connsiteX6" fmla="*/ 2543925 w 2937815"/>
              <a:gd name="connsiteY6" fmla="*/ 455121 h 3742529"/>
              <a:gd name="connsiteX7" fmla="*/ 2205638 w 2937815"/>
              <a:gd name="connsiteY7" fmla="*/ 455121 h 3742529"/>
              <a:gd name="connsiteX8" fmla="*/ 2205638 w 2937815"/>
              <a:gd name="connsiteY8" fmla="*/ 0 h 3742529"/>
              <a:gd name="connsiteX9" fmla="*/ 1 w 2937815"/>
              <a:gd name="connsiteY9" fmla="*/ 2859206 h 3742529"/>
              <a:gd name="connsiteX10" fmla="*/ 134590 w 2937815"/>
              <a:gd name="connsiteY10" fmla="*/ 3742530 h 37425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37815" h="3742529">
                <a:moveTo>
                  <a:pt x="2205638" y="3742530"/>
                </a:moveTo>
                <a:lnTo>
                  <a:pt x="2205638" y="613478"/>
                </a:lnTo>
                <a:lnTo>
                  <a:pt x="2547361" y="613478"/>
                </a:lnTo>
                <a:cubicBezTo>
                  <a:pt x="2593341" y="716381"/>
                  <a:pt x="2714041" y="762524"/>
                  <a:pt x="2816940" y="716542"/>
                </a:cubicBezTo>
                <a:cubicBezTo>
                  <a:pt x="2919848" y="670559"/>
                  <a:pt x="2965990" y="549863"/>
                  <a:pt x="2920010" y="446960"/>
                </a:cubicBezTo>
                <a:cubicBezTo>
                  <a:pt x="2874021" y="344056"/>
                  <a:pt x="2753330" y="297913"/>
                  <a:pt x="2650422" y="343896"/>
                </a:cubicBezTo>
                <a:cubicBezTo>
                  <a:pt x="2601760" y="365641"/>
                  <a:pt x="2563540" y="405561"/>
                  <a:pt x="2543925" y="455121"/>
                </a:cubicBezTo>
                <a:lnTo>
                  <a:pt x="2205638" y="455121"/>
                </a:lnTo>
                <a:lnTo>
                  <a:pt x="2205638" y="0"/>
                </a:lnTo>
                <a:cubicBezTo>
                  <a:pt x="936588" y="331891"/>
                  <a:pt x="1" y="1486016"/>
                  <a:pt x="1" y="2859206"/>
                </a:cubicBezTo>
                <a:cubicBezTo>
                  <a:pt x="-229" y="3158776"/>
                  <a:pt x="45154" y="3456628"/>
                  <a:pt x="134590" y="3742530"/>
                </a:cubicBezTo>
                <a:close/>
              </a:path>
            </a:pathLst>
          </a:custGeom>
          <a:solidFill>
            <a:schemeClr val="accent1">
              <a:lumMod val="20000"/>
              <a:lumOff val="80000"/>
            </a:schemeClr>
          </a:solidFill>
          <a:ln w="9540" cap="flat">
            <a:noFill/>
            <a:prstDash val="solid"/>
            <a:miter/>
          </a:ln>
        </p:spPr>
        <p:txBody>
          <a:bodyPr rtlCol="0" anchor="ctr"/>
          <a:lstStyle/>
          <a:p>
            <a:endParaRPr lang="en-US"/>
          </a:p>
        </p:txBody>
      </p:sp>
      <p:sp>
        <p:nvSpPr>
          <p:cNvPr id="9" name="Freeform 8">
            <a:extLst>
              <a:ext uri="{FF2B5EF4-FFF2-40B4-BE49-F238E27FC236}">
                <a16:creationId xmlns:a16="http://schemas.microsoft.com/office/drawing/2014/main" id="{CAC882C1-09D6-794D-8C69-FE36508A8E4E}"/>
              </a:ext>
            </a:extLst>
          </p:cNvPr>
          <p:cNvSpPr/>
          <p:nvPr/>
        </p:nvSpPr>
        <p:spPr>
          <a:xfrm>
            <a:off x="5651248" y="3095992"/>
            <a:ext cx="4107604" cy="3307835"/>
          </a:xfrm>
          <a:custGeom>
            <a:avLst/>
            <a:gdLst>
              <a:gd name="connsiteX0" fmla="*/ 3395557 w 4107604"/>
              <a:gd name="connsiteY0" fmla="*/ 2571319 h 3307835"/>
              <a:gd name="connsiteX1" fmla="*/ 3713416 w 4107604"/>
              <a:gd name="connsiteY1" fmla="*/ 2571319 h 3307835"/>
              <a:gd name="connsiteX2" fmla="*/ 3978633 w 4107604"/>
              <a:gd name="connsiteY2" fmla="*/ 2685834 h 3307835"/>
              <a:gd name="connsiteX3" fmla="*/ 4093149 w 4107604"/>
              <a:gd name="connsiteY3" fmla="*/ 2420617 h 3307835"/>
              <a:gd name="connsiteX4" fmla="*/ 3827932 w 4107604"/>
              <a:gd name="connsiteY4" fmla="*/ 2306102 h 3307835"/>
              <a:gd name="connsiteX5" fmla="*/ 3716089 w 4107604"/>
              <a:gd name="connsiteY5" fmla="*/ 2414203 h 3307835"/>
              <a:gd name="connsiteX6" fmla="*/ 3395557 w 4107604"/>
              <a:gd name="connsiteY6" fmla="*/ 2414203 h 3307835"/>
              <a:gd name="connsiteX7" fmla="*/ 3395557 w 4107604"/>
              <a:gd name="connsiteY7" fmla="*/ 0 h 3307835"/>
              <a:gd name="connsiteX8" fmla="*/ 2902828 w 4107604"/>
              <a:gd name="connsiteY8" fmla="*/ 0 h 3307835"/>
              <a:gd name="connsiteX9" fmla="*/ 2902828 w 4107604"/>
              <a:gd name="connsiteY9" fmla="*/ 203983 h 3307835"/>
              <a:gd name="connsiteX10" fmla="*/ 2974418 w 4107604"/>
              <a:gd name="connsiteY10" fmla="*/ 616284 h 3307835"/>
              <a:gd name="connsiteX11" fmla="*/ 2562117 w 4107604"/>
              <a:gd name="connsiteY11" fmla="*/ 687874 h 3307835"/>
              <a:gd name="connsiteX12" fmla="*/ 2490527 w 4107604"/>
              <a:gd name="connsiteY12" fmla="*/ 275573 h 3307835"/>
              <a:gd name="connsiteX13" fmla="*/ 2563205 w 4107604"/>
              <a:gd name="connsiteY13" fmla="*/ 203220 h 3307835"/>
              <a:gd name="connsiteX14" fmla="*/ 2563205 w 4107604"/>
              <a:gd name="connsiteY14" fmla="*/ 0 h 3307835"/>
              <a:gd name="connsiteX15" fmla="*/ 2132425 w 4107604"/>
              <a:gd name="connsiteY15" fmla="*/ 0 h 3307835"/>
              <a:gd name="connsiteX16" fmla="*/ 2132425 w 4107604"/>
              <a:gd name="connsiteY16" fmla="*/ 1327372 h 3307835"/>
              <a:gd name="connsiteX17" fmla="*/ 0 w 4107604"/>
              <a:gd name="connsiteY17" fmla="*/ 1327372 h 3307835"/>
              <a:gd name="connsiteX18" fmla="*/ 2790670 w 4107604"/>
              <a:gd name="connsiteY18" fmla="*/ 3307836 h 3307835"/>
              <a:gd name="connsiteX19" fmla="*/ 3395557 w 4107604"/>
              <a:gd name="connsiteY19" fmla="*/ 3245505 h 3307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107604" h="3307835">
                <a:moveTo>
                  <a:pt x="3395557" y="2571319"/>
                </a:moveTo>
                <a:lnTo>
                  <a:pt x="3713416" y="2571319"/>
                </a:lnTo>
                <a:cubicBezTo>
                  <a:pt x="3755034" y="2676174"/>
                  <a:pt x="3873768" y="2727452"/>
                  <a:pt x="3978633" y="2685834"/>
                </a:cubicBezTo>
                <a:cubicBezTo>
                  <a:pt x="4083489" y="2644216"/>
                  <a:pt x="4134757" y="2525473"/>
                  <a:pt x="4093149" y="2420617"/>
                </a:cubicBezTo>
                <a:cubicBezTo>
                  <a:pt x="4051531" y="2315762"/>
                  <a:pt x="3932787" y="2264485"/>
                  <a:pt x="3827932" y="2306102"/>
                </a:cubicBezTo>
                <a:cubicBezTo>
                  <a:pt x="3777857" y="2325976"/>
                  <a:pt x="3737652" y="2364835"/>
                  <a:pt x="3716089" y="2414203"/>
                </a:cubicBezTo>
                <a:lnTo>
                  <a:pt x="3395557" y="2414203"/>
                </a:lnTo>
                <a:lnTo>
                  <a:pt x="3395557" y="0"/>
                </a:lnTo>
                <a:lnTo>
                  <a:pt x="2902828" y="0"/>
                </a:lnTo>
                <a:lnTo>
                  <a:pt x="2902828" y="203983"/>
                </a:lnTo>
                <a:cubicBezTo>
                  <a:pt x="3036453" y="298072"/>
                  <a:pt x="3068506" y="482659"/>
                  <a:pt x="2974418" y="616284"/>
                </a:cubicBezTo>
                <a:cubicBezTo>
                  <a:pt x="2880330" y="749909"/>
                  <a:pt x="2695742" y="781963"/>
                  <a:pt x="2562117" y="687874"/>
                </a:cubicBezTo>
                <a:cubicBezTo>
                  <a:pt x="2428492" y="593795"/>
                  <a:pt x="2396439" y="409199"/>
                  <a:pt x="2490527" y="275573"/>
                </a:cubicBezTo>
                <a:cubicBezTo>
                  <a:pt x="2510353" y="247405"/>
                  <a:pt x="2534951" y="222921"/>
                  <a:pt x="2563205" y="203220"/>
                </a:cubicBezTo>
                <a:lnTo>
                  <a:pt x="2563205" y="0"/>
                </a:lnTo>
                <a:lnTo>
                  <a:pt x="2132425" y="0"/>
                </a:lnTo>
                <a:lnTo>
                  <a:pt x="2132425" y="1327372"/>
                </a:lnTo>
                <a:lnTo>
                  <a:pt x="0" y="1327372"/>
                </a:lnTo>
                <a:cubicBezTo>
                  <a:pt x="402908" y="2480543"/>
                  <a:pt x="1500047" y="3307836"/>
                  <a:pt x="2790670" y="3307836"/>
                </a:cubicBezTo>
                <a:cubicBezTo>
                  <a:pt x="2993900" y="3307807"/>
                  <a:pt x="3196595" y="3286922"/>
                  <a:pt x="3395557" y="3245505"/>
                </a:cubicBezTo>
                <a:close/>
              </a:path>
            </a:pathLst>
          </a:custGeom>
          <a:solidFill>
            <a:schemeClr val="accent2">
              <a:lumMod val="60000"/>
              <a:lumOff val="40000"/>
            </a:schemeClr>
          </a:solidFill>
          <a:ln w="9540" cap="flat">
            <a:noFill/>
            <a:prstDash val="solid"/>
            <a:miter/>
          </a:ln>
        </p:spPr>
        <p:txBody>
          <a:bodyPr rtlCol="0" anchor="ctr"/>
          <a:lstStyle/>
          <a:p>
            <a:endParaRPr lang="en-US"/>
          </a:p>
        </p:txBody>
      </p:sp>
      <p:sp>
        <p:nvSpPr>
          <p:cNvPr id="10" name="Freeform 9">
            <a:extLst>
              <a:ext uri="{FF2B5EF4-FFF2-40B4-BE49-F238E27FC236}">
                <a16:creationId xmlns:a16="http://schemas.microsoft.com/office/drawing/2014/main" id="{DF828AF7-F177-B64B-8279-9D93208EC6A2}"/>
              </a:ext>
            </a:extLst>
          </p:cNvPr>
          <p:cNvSpPr/>
          <p:nvPr/>
        </p:nvSpPr>
        <p:spPr>
          <a:xfrm>
            <a:off x="9138059" y="2398946"/>
            <a:ext cx="2258995" cy="3922124"/>
          </a:xfrm>
          <a:custGeom>
            <a:avLst/>
            <a:gdLst>
              <a:gd name="connsiteX0" fmla="*/ 1692004 w 2258995"/>
              <a:gd name="connsiteY0" fmla="*/ 697046 h 3922124"/>
              <a:gd name="connsiteX1" fmla="*/ 1692004 w 2258995"/>
              <a:gd name="connsiteY1" fmla="*/ 390355 h 3922124"/>
              <a:gd name="connsiteX2" fmla="*/ 1794215 w 2258995"/>
              <a:gd name="connsiteY2" fmla="*/ 120299 h 3922124"/>
              <a:gd name="connsiteX3" fmla="*/ 1524159 w 2258995"/>
              <a:gd name="connsiteY3" fmla="*/ 18097 h 3922124"/>
              <a:gd name="connsiteX4" fmla="*/ 1421957 w 2258995"/>
              <a:gd name="connsiteY4" fmla="*/ 288144 h 3922124"/>
              <a:gd name="connsiteX5" fmla="*/ 1533933 w 2258995"/>
              <a:gd name="connsiteY5" fmla="*/ 394459 h 3922124"/>
              <a:gd name="connsiteX6" fmla="*/ 1533933 w 2258995"/>
              <a:gd name="connsiteY6" fmla="*/ 697046 h 3922124"/>
              <a:gd name="connsiteX7" fmla="*/ 286 w 2258995"/>
              <a:gd name="connsiteY7" fmla="*/ 697046 h 3922124"/>
              <a:gd name="connsiteX8" fmla="*/ 286 w 2258995"/>
              <a:gd name="connsiteY8" fmla="*/ 3019328 h 3922124"/>
              <a:gd name="connsiteX9" fmla="*/ 177066 w 2258995"/>
              <a:gd name="connsiteY9" fmla="*/ 3019328 h 3922124"/>
              <a:gd name="connsiteX10" fmla="*/ 590283 w 2258995"/>
              <a:gd name="connsiteY10" fmla="*/ 2953226 h 3922124"/>
              <a:gd name="connsiteX11" fmla="*/ 656394 w 2258995"/>
              <a:gd name="connsiteY11" fmla="*/ 3366443 h 3922124"/>
              <a:gd name="connsiteX12" fmla="*/ 243167 w 2258995"/>
              <a:gd name="connsiteY12" fmla="*/ 3432544 h 3922124"/>
              <a:gd name="connsiteX13" fmla="*/ 171816 w 2258995"/>
              <a:gd name="connsiteY13" fmla="*/ 3358950 h 3922124"/>
              <a:gd name="connsiteX14" fmla="*/ 0 w 2258995"/>
              <a:gd name="connsiteY14" fmla="*/ 3358950 h 3922124"/>
              <a:gd name="connsiteX15" fmla="*/ 0 w 2258995"/>
              <a:gd name="connsiteY15" fmla="*/ 3922124 h 3922124"/>
              <a:gd name="connsiteX16" fmla="*/ 2258996 w 2258995"/>
              <a:gd name="connsiteY16" fmla="*/ 1049555 h 3922124"/>
              <a:gd name="connsiteX17" fmla="*/ 2238092 w 2258995"/>
              <a:gd name="connsiteY17" fmla="*/ 697142 h 392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258995" h="3922124">
                <a:moveTo>
                  <a:pt x="1692004" y="697046"/>
                </a:moveTo>
                <a:lnTo>
                  <a:pt x="1692004" y="390355"/>
                </a:lnTo>
                <a:cubicBezTo>
                  <a:pt x="1794797" y="344003"/>
                  <a:pt x="1840558" y="223102"/>
                  <a:pt x="1794215" y="120299"/>
                </a:cubicBezTo>
                <a:cubicBezTo>
                  <a:pt x="1747863" y="17505"/>
                  <a:pt x="1626962" y="-28255"/>
                  <a:pt x="1524159" y="18097"/>
                </a:cubicBezTo>
                <a:cubicBezTo>
                  <a:pt x="1421365" y="64440"/>
                  <a:pt x="1375605" y="185350"/>
                  <a:pt x="1421957" y="288144"/>
                </a:cubicBezTo>
                <a:cubicBezTo>
                  <a:pt x="1443921" y="336873"/>
                  <a:pt x="1484126" y="375044"/>
                  <a:pt x="1533933" y="394459"/>
                </a:cubicBezTo>
                <a:lnTo>
                  <a:pt x="1533933" y="697046"/>
                </a:lnTo>
                <a:lnTo>
                  <a:pt x="286" y="697046"/>
                </a:lnTo>
                <a:lnTo>
                  <a:pt x="286" y="3019328"/>
                </a:lnTo>
                <a:lnTo>
                  <a:pt x="177066" y="3019328"/>
                </a:lnTo>
                <a:cubicBezTo>
                  <a:pt x="272920" y="2886962"/>
                  <a:pt x="457927" y="2857372"/>
                  <a:pt x="590283" y="2953226"/>
                </a:cubicBezTo>
                <a:cubicBezTo>
                  <a:pt x="722648" y="3049071"/>
                  <a:pt x="752238" y="3234078"/>
                  <a:pt x="656394" y="3366443"/>
                </a:cubicBezTo>
                <a:cubicBezTo>
                  <a:pt x="560539" y="3498799"/>
                  <a:pt x="375532" y="3528398"/>
                  <a:pt x="243167" y="3432544"/>
                </a:cubicBezTo>
                <a:cubicBezTo>
                  <a:pt x="215285" y="3412356"/>
                  <a:pt x="191136" y="3387443"/>
                  <a:pt x="171816" y="3358950"/>
                </a:cubicBezTo>
                <a:lnTo>
                  <a:pt x="0" y="3358950"/>
                </a:lnTo>
                <a:lnTo>
                  <a:pt x="0" y="3922124"/>
                </a:lnTo>
                <a:cubicBezTo>
                  <a:pt x="1296064" y="3609038"/>
                  <a:pt x="2258996" y="2441836"/>
                  <a:pt x="2258996" y="1049555"/>
                </a:cubicBezTo>
                <a:cubicBezTo>
                  <a:pt x="2258996" y="931775"/>
                  <a:pt x="2252009" y="814100"/>
                  <a:pt x="2238092" y="697142"/>
                </a:cubicBezTo>
                <a:close/>
              </a:path>
            </a:pathLst>
          </a:custGeom>
          <a:solidFill>
            <a:schemeClr val="accent1">
              <a:lumMod val="60000"/>
              <a:lumOff val="40000"/>
            </a:schemeClr>
          </a:solidFill>
          <a:ln w="9540" cap="flat">
            <a:noFill/>
            <a:prstDash val="solid"/>
            <a:miter/>
          </a:ln>
        </p:spPr>
        <p:txBody>
          <a:bodyPr rtlCol="0" anchor="ctr"/>
          <a:lstStyle/>
          <a:p>
            <a:endParaRPr lang="en-US"/>
          </a:p>
        </p:txBody>
      </p:sp>
      <p:sp>
        <p:nvSpPr>
          <p:cNvPr id="11" name="Freeform 10">
            <a:extLst>
              <a:ext uri="{FF2B5EF4-FFF2-40B4-BE49-F238E27FC236}">
                <a16:creationId xmlns:a16="http://schemas.microsoft.com/office/drawing/2014/main" id="{12D23264-D955-BD48-8174-E4B2242CE02B}"/>
              </a:ext>
            </a:extLst>
          </p:cNvPr>
          <p:cNvSpPr/>
          <p:nvPr/>
        </p:nvSpPr>
        <p:spPr>
          <a:xfrm>
            <a:off x="7783291" y="492887"/>
            <a:ext cx="3580545" cy="3252355"/>
          </a:xfrm>
          <a:custGeom>
            <a:avLst/>
            <a:gdLst>
              <a:gd name="connsiteX0" fmla="*/ 382 w 3580545"/>
              <a:gd name="connsiteY0" fmla="*/ 459798 h 3252355"/>
              <a:gd name="connsiteX1" fmla="*/ 192720 w 3580545"/>
              <a:gd name="connsiteY1" fmla="*/ 459798 h 3252355"/>
              <a:gd name="connsiteX2" fmla="*/ 603875 w 3580545"/>
              <a:gd name="connsiteY2" fmla="*/ 381867 h 3252355"/>
              <a:gd name="connsiteX3" fmla="*/ 681803 w 3580545"/>
              <a:gd name="connsiteY3" fmla="*/ 793020 h 3252355"/>
              <a:gd name="connsiteX4" fmla="*/ 270648 w 3580545"/>
              <a:gd name="connsiteY4" fmla="*/ 870950 h 3252355"/>
              <a:gd name="connsiteX5" fmla="*/ 197206 w 3580545"/>
              <a:gd name="connsiteY5" fmla="*/ 799421 h 3252355"/>
              <a:gd name="connsiteX6" fmla="*/ 382 w 3580545"/>
              <a:gd name="connsiteY6" fmla="*/ 799421 h 3252355"/>
              <a:gd name="connsiteX7" fmla="*/ 382 w 3580545"/>
              <a:gd name="connsiteY7" fmla="*/ 2511565 h 3252355"/>
              <a:gd name="connsiteX8" fmla="*/ 522797 w 3580545"/>
              <a:gd name="connsiteY8" fmla="*/ 2511565 h 3252355"/>
              <a:gd name="connsiteX9" fmla="*/ 522797 w 3580545"/>
              <a:gd name="connsiteY9" fmla="*/ 2859492 h 3252355"/>
              <a:gd name="connsiteX10" fmla="*/ 411709 w 3580545"/>
              <a:gd name="connsiteY10" fmla="*/ 3125864 h 3252355"/>
              <a:gd name="connsiteX11" fmla="*/ 678081 w 3580545"/>
              <a:gd name="connsiteY11" fmla="*/ 3236952 h 3252355"/>
              <a:gd name="connsiteX12" fmla="*/ 789169 w 3580545"/>
              <a:gd name="connsiteY12" fmla="*/ 2970581 h 3252355"/>
              <a:gd name="connsiteX13" fmla="*/ 679913 w 3580545"/>
              <a:gd name="connsiteY13" fmla="*/ 2860256 h 3252355"/>
              <a:gd name="connsiteX14" fmla="*/ 679913 w 3580545"/>
              <a:gd name="connsiteY14" fmla="*/ 2511565 h 3252355"/>
              <a:gd name="connsiteX15" fmla="*/ 2797065 w 3580545"/>
              <a:gd name="connsiteY15" fmla="*/ 2511565 h 3252355"/>
              <a:gd name="connsiteX16" fmla="*/ 2797065 w 3580545"/>
              <a:gd name="connsiteY16" fmla="*/ 2355213 h 3252355"/>
              <a:gd name="connsiteX17" fmla="*/ 2717305 w 3580545"/>
              <a:gd name="connsiteY17" fmla="*/ 1944411 h 3252355"/>
              <a:gd name="connsiteX18" fmla="*/ 3128107 w 3580545"/>
              <a:gd name="connsiteY18" fmla="*/ 1864650 h 3252355"/>
              <a:gd name="connsiteX19" fmla="*/ 3207868 w 3580545"/>
              <a:gd name="connsiteY19" fmla="*/ 2275452 h 3252355"/>
              <a:gd name="connsiteX20" fmla="*/ 3136688 w 3580545"/>
              <a:gd name="connsiteY20" fmla="*/ 2349199 h 3252355"/>
              <a:gd name="connsiteX21" fmla="*/ 3136688 w 3580545"/>
              <a:gd name="connsiteY21" fmla="*/ 2511470 h 3252355"/>
              <a:gd name="connsiteX22" fmla="*/ 3580546 w 3580545"/>
              <a:gd name="connsiteY22" fmla="*/ 2511470 h 3252355"/>
              <a:gd name="connsiteX23" fmla="*/ 658627 w 3580545"/>
              <a:gd name="connsiteY23" fmla="*/ 0 h 3252355"/>
              <a:gd name="connsiteX24" fmla="*/ 0 w 3580545"/>
              <a:gd name="connsiteY24" fmla="*/ 74167 h 3252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580545" h="3252355">
                <a:moveTo>
                  <a:pt x="382" y="459798"/>
                </a:moveTo>
                <a:lnTo>
                  <a:pt x="192720" y="459798"/>
                </a:lnTo>
                <a:cubicBezTo>
                  <a:pt x="284737" y="324741"/>
                  <a:pt x="468818" y="289850"/>
                  <a:pt x="603875" y="381867"/>
                </a:cubicBezTo>
                <a:cubicBezTo>
                  <a:pt x="738932" y="473883"/>
                  <a:pt x="773820" y="657963"/>
                  <a:pt x="681803" y="793020"/>
                </a:cubicBezTo>
                <a:cubicBezTo>
                  <a:pt x="589786" y="928076"/>
                  <a:pt x="405705" y="962970"/>
                  <a:pt x="270648" y="870950"/>
                </a:cubicBezTo>
                <a:cubicBezTo>
                  <a:pt x="242193" y="851562"/>
                  <a:pt x="217337" y="827356"/>
                  <a:pt x="197206" y="799421"/>
                </a:cubicBezTo>
                <a:lnTo>
                  <a:pt x="382" y="799421"/>
                </a:lnTo>
                <a:lnTo>
                  <a:pt x="382" y="2511565"/>
                </a:lnTo>
                <a:lnTo>
                  <a:pt x="522797" y="2511565"/>
                </a:lnTo>
                <a:lnTo>
                  <a:pt x="522797" y="2859492"/>
                </a:lnTo>
                <a:cubicBezTo>
                  <a:pt x="418562" y="2902370"/>
                  <a:pt x="368831" y="3021629"/>
                  <a:pt x="411709" y="3125864"/>
                </a:cubicBezTo>
                <a:cubicBezTo>
                  <a:pt x="454586" y="3230099"/>
                  <a:pt x="573845" y="3279839"/>
                  <a:pt x="678081" y="3236952"/>
                </a:cubicBezTo>
                <a:cubicBezTo>
                  <a:pt x="782316" y="3194075"/>
                  <a:pt x="832056" y="3074815"/>
                  <a:pt x="789169" y="2970581"/>
                </a:cubicBezTo>
                <a:cubicBezTo>
                  <a:pt x="768713" y="2920849"/>
                  <a:pt x="729444" y="2881198"/>
                  <a:pt x="679913" y="2860256"/>
                </a:cubicBezTo>
                <a:lnTo>
                  <a:pt x="679913" y="2511565"/>
                </a:lnTo>
                <a:lnTo>
                  <a:pt x="2797065" y="2511565"/>
                </a:lnTo>
                <a:lnTo>
                  <a:pt x="2797065" y="2355213"/>
                </a:lnTo>
                <a:cubicBezTo>
                  <a:pt x="2661599" y="2263797"/>
                  <a:pt x="2625889" y="2079878"/>
                  <a:pt x="2717305" y="1944411"/>
                </a:cubicBezTo>
                <a:cubicBezTo>
                  <a:pt x="2808720" y="1808943"/>
                  <a:pt x="2992640" y="1773234"/>
                  <a:pt x="3128107" y="1864650"/>
                </a:cubicBezTo>
                <a:cubicBezTo>
                  <a:pt x="3263574" y="1956065"/>
                  <a:pt x="3299283" y="2139985"/>
                  <a:pt x="3207868" y="2275452"/>
                </a:cubicBezTo>
                <a:cubicBezTo>
                  <a:pt x="3188615" y="2303992"/>
                  <a:pt x="3164522" y="2328944"/>
                  <a:pt x="3136688" y="2349199"/>
                </a:cubicBezTo>
                <a:lnTo>
                  <a:pt x="3136688" y="2511470"/>
                </a:lnTo>
                <a:lnTo>
                  <a:pt x="3580546" y="2511470"/>
                </a:lnTo>
                <a:cubicBezTo>
                  <a:pt x="3366348" y="1089980"/>
                  <a:pt x="2139966" y="0"/>
                  <a:pt x="658627" y="0"/>
                </a:cubicBezTo>
                <a:cubicBezTo>
                  <a:pt x="437004" y="-4"/>
                  <a:pt x="216077" y="24874"/>
                  <a:pt x="0" y="74167"/>
                </a:cubicBezTo>
                <a:close/>
              </a:path>
            </a:pathLst>
          </a:custGeom>
          <a:solidFill>
            <a:schemeClr val="accent1"/>
          </a:solidFill>
          <a:ln w="9540" cap="flat">
            <a:noFill/>
            <a:prstDash val="solid"/>
            <a:miter/>
          </a:ln>
        </p:spPr>
        <p:txBody>
          <a:bodyPr rtlCol="0" anchor="ctr"/>
          <a:lstStyle/>
          <a:p>
            <a:endParaRPr lang="en-US" dirty="0"/>
          </a:p>
        </p:txBody>
      </p:sp>
      <p:sp>
        <p:nvSpPr>
          <p:cNvPr id="185" name="CuadroTexto 4">
            <a:extLst>
              <a:ext uri="{FF2B5EF4-FFF2-40B4-BE49-F238E27FC236}">
                <a16:creationId xmlns:a16="http://schemas.microsoft.com/office/drawing/2014/main" id="{31EB9C9B-D623-EA40-AD34-9F3F6852A017}"/>
              </a:ext>
            </a:extLst>
          </p:cNvPr>
          <p:cNvSpPr txBox="1"/>
          <p:nvPr/>
        </p:nvSpPr>
        <p:spPr>
          <a:xfrm>
            <a:off x="5528913" y="2914813"/>
            <a:ext cx="2120062"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a:solidFill>
                  <a:srgbClr val="000000"/>
                </a:solidFill>
                <a:latin typeface="Century Gothic" panose="020B0502020202020204" pitchFamily="34" charset="0"/>
              </a:rPr>
              <a:t>Defined the topic, KPI’s and stakeholders</a:t>
            </a:r>
          </a:p>
          <a:p>
            <a:pPr marL="171450" indent="-171450">
              <a:buFont typeface="Arial" panose="020B0604020202020204" pitchFamily="34" charset="0"/>
              <a:buChar char="•"/>
            </a:pPr>
            <a:r>
              <a:rPr lang="en-US" sz="1200" dirty="0">
                <a:solidFill>
                  <a:srgbClr val="000000"/>
                </a:solidFill>
                <a:latin typeface="Century Gothic" panose="020B0502020202020204" pitchFamily="34" charset="0"/>
              </a:rPr>
              <a:t>Scraped the web for a number of Broadway data sources from 1985-2020 and combined it .</a:t>
            </a:r>
          </a:p>
        </p:txBody>
      </p:sp>
      <p:sp>
        <p:nvSpPr>
          <p:cNvPr id="186" name="CuadroTexto 238">
            <a:extLst>
              <a:ext uri="{FF2B5EF4-FFF2-40B4-BE49-F238E27FC236}">
                <a16:creationId xmlns:a16="http://schemas.microsoft.com/office/drawing/2014/main" id="{95B51B4E-1C94-4147-90ED-2D8E7C5C9098}"/>
              </a:ext>
            </a:extLst>
          </p:cNvPr>
          <p:cNvSpPr txBox="1"/>
          <p:nvPr/>
        </p:nvSpPr>
        <p:spPr>
          <a:xfrm>
            <a:off x="5756878" y="2624007"/>
            <a:ext cx="1664132" cy="307777"/>
          </a:xfrm>
          <a:prstGeom prst="rect">
            <a:avLst/>
          </a:prstGeom>
          <a:noFill/>
        </p:spPr>
        <p:txBody>
          <a:bodyPr wrap="square" rtlCol="0">
            <a:spAutoFit/>
          </a:bodyPr>
          <a:lstStyle/>
          <a:p>
            <a:pPr algn="ctr"/>
            <a:r>
              <a:rPr lang="en-US" sz="1400" b="1" cap="all" dirty="0">
                <a:latin typeface="Tw Cen MT" panose="020B0602020104020603" pitchFamily="34" charset="77"/>
                <a:ea typeface="Open Sans" panose="020B0606030504020204" pitchFamily="34" charset="0"/>
                <a:cs typeface="Open Sans" panose="020B0606030504020204" pitchFamily="34" charset="0"/>
              </a:rPr>
              <a:t>STEP 01</a:t>
            </a:r>
          </a:p>
        </p:txBody>
      </p:sp>
      <p:sp>
        <p:nvSpPr>
          <p:cNvPr id="187" name="CuadroTexto 4">
            <a:extLst>
              <a:ext uri="{FF2B5EF4-FFF2-40B4-BE49-F238E27FC236}">
                <a16:creationId xmlns:a16="http://schemas.microsoft.com/office/drawing/2014/main" id="{2E2A317E-B34F-E04D-BEB0-76FA8A5483FD}"/>
              </a:ext>
            </a:extLst>
          </p:cNvPr>
          <p:cNvSpPr txBox="1"/>
          <p:nvPr/>
        </p:nvSpPr>
        <p:spPr>
          <a:xfrm>
            <a:off x="8035515" y="1692970"/>
            <a:ext cx="2120062" cy="1200329"/>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Century Gothic" panose="020B0502020202020204" pitchFamily="34" charset="0"/>
              </a:rPr>
              <a:t>Conducted Exploratory Data Analysis  to understand the dataset and outliers.</a:t>
            </a:r>
          </a:p>
          <a:p>
            <a:pPr marL="171450" indent="-171450">
              <a:buFont typeface="Arial" panose="020B0604020202020204" pitchFamily="34" charset="0"/>
              <a:buChar char="•"/>
            </a:pPr>
            <a:r>
              <a:rPr lang="en-US" sz="1200" dirty="0">
                <a:latin typeface="Century Gothic" panose="020B0502020202020204" pitchFamily="34" charset="0"/>
              </a:rPr>
              <a:t>Worked on research questions.</a:t>
            </a:r>
          </a:p>
        </p:txBody>
      </p:sp>
      <p:sp>
        <p:nvSpPr>
          <p:cNvPr id="188" name="CuadroTexto 238">
            <a:extLst>
              <a:ext uri="{FF2B5EF4-FFF2-40B4-BE49-F238E27FC236}">
                <a16:creationId xmlns:a16="http://schemas.microsoft.com/office/drawing/2014/main" id="{DD4CEA53-9CF2-AC4E-ACDE-3F9827424124}"/>
              </a:ext>
            </a:extLst>
          </p:cNvPr>
          <p:cNvSpPr txBox="1"/>
          <p:nvPr/>
        </p:nvSpPr>
        <p:spPr>
          <a:xfrm>
            <a:off x="8263480" y="1402164"/>
            <a:ext cx="1664132" cy="307777"/>
          </a:xfrm>
          <a:prstGeom prst="rect">
            <a:avLst/>
          </a:prstGeom>
          <a:noFill/>
        </p:spPr>
        <p:txBody>
          <a:bodyPr wrap="square" rtlCol="0">
            <a:spAutoFit/>
          </a:bodyPr>
          <a:lstStyle/>
          <a:p>
            <a:pPr algn="ctr"/>
            <a:r>
              <a:rPr lang="en-US" sz="1400" b="1" cap="all" dirty="0">
                <a:latin typeface="Tw Cen MT" panose="020B0602020104020603" pitchFamily="34" charset="77"/>
                <a:ea typeface="Open Sans" panose="020B0606030504020204" pitchFamily="34" charset="0"/>
                <a:cs typeface="Open Sans" panose="020B0606030504020204" pitchFamily="34" charset="0"/>
              </a:rPr>
              <a:t>STEP 02</a:t>
            </a:r>
          </a:p>
        </p:txBody>
      </p:sp>
      <p:sp>
        <p:nvSpPr>
          <p:cNvPr id="190" name="CuadroTexto 238">
            <a:extLst>
              <a:ext uri="{FF2B5EF4-FFF2-40B4-BE49-F238E27FC236}">
                <a16:creationId xmlns:a16="http://schemas.microsoft.com/office/drawing/2014/main" id="{762882A4-D89E-8046-9944-BB80E6A67A2A}"/>
              </a:ext>
            </a:extLst>
          </p:cNvPr>
          <p:cNvSpPr txBox="1"/>
          <p:nvPr/>
        </p:nvSpPr>
        <p:spPr>
          <a:xfrm>
            <a:off x="9366024" y="3237410"/>
            <a:ext cx="1664132" cy="307777"/>
          </a:xfrm>
          <a:prstGeom prst="rect">
            <a:avLst/>
          </a:prstGeom>
          <a:noFill/>
        </p:spPr>
        <p:txBody>
          <a:bodyPr wrap="square" rtlCol="0">
            <a:spAutoFit/>
          </a:bodyPr>
          <a:lstStyle/>
          <a:p>
            <a:pPr algn="ctr"/>
            <a:r>
              <a:rPr lang="en-US" sz="1400" b="1" cap="all" dirty="0">
                <a:latin typeface="Tw Cen MT" panose="020B0602020104020603" pitchFamily="34" charset="77"/>
                <a:ea typeface="Open Sans" panose="020B0606030504020204" pitchFamily="34" charset="0"/>
                <a:cs typeface="Open Sans" panose="020B0606030504020204" pitchFamily="34" charset="0"/>
              </a:rPr>
              <a:t>STEP 03</a:t>
            </a:r>
          </a:p>
        </p:txBody>
      </p:sp>
      <p:sp>
        <p:nvSpPr>
          <p:cNvPr id="193" name="CuadroTexto 4">
            <a:extLst>
              <a:ext uri="{FF2B5EF4-FFF2-40B4-BE49-F238E27FC236}">
                <a16:creationId xmlns:a16="http://schemas.microsoft.com/office/drawing/2014/main" id="{CB002982-5A26-AA4C-B6FD-0E6439CB657E}"/>
              </a:ext>
            </a:extLst>
          </p:cNvPr>
          <p:cNvSpPr txBox="1"/>
          <p:nvPr/>
        </p:nvSpPr>
        <p:spPr>
          <a:xfrm>
            <a:off x="6743542" y="4371153"/>
            <a:ext cx="2287008" cy="1754326"/>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Century Gothic" panose="020B0502020202020204" pitchFamily="34" charset="0"/>
              </a:rPr>
              <a:t>Fitted predictive models: </a:t>
            </a:r>
            <a:r>
              <a:rPr lang="en-US" sz="1200" dirty="0" err="1">
                <a:latin typeface="Century Gothic" panose="020B0502020202020204" pitchFamily="34" charset="0"/>
              </a:rPr>
              <a:t>LR+ARIMA+LSTM+MLR+Prophet</a:t>
            </a:r>
            <a:r>
              <a:rPr lang="en-US" sz="1200" dirty="0">
                <a:latin typeface="Century Gothic" panose="020B0502020202020204" pitchFamily="34" charset="0"/>
              </a:rPr>
              <a:t> to forecast the future values of variables such as ticket sales, audience attendance etc. </a:t>
            </a:r>
          </a:p>
          <a:p>
            <a:pPr marL="171450" indent="-171450">
              <a:buFont typeface="Arial" panose="020B0604020202020204" pitchFamily="34" charset="0"/>
              <a:buChar char="•"/>
            </a:pPr>
            <a:r>
              <a:rPr lang="en-US" sz="1200" dirty="0">
                <a:latin typeface="Century Gothic" panose="020B0502020202020204" pitchFamily="34" charset="0"/>
              </a:rPr>
              <a:t>Described the nature of the future trajectory.</a:t>
            </a:r>
          </a:p>
        </p:txBody>
      </p:sp>
      <p:sp>
        <p:nvSpPr>
          <p:cNvPr id="194" name="CuadroTexto 238">
            <a:extLst>
              <a:ext uri="{FF2B5EF4-FFF2-40B4-BE49-F238E27FC236}">
                <a16:creationId xmlns:a16="http://schemas.microsoft.com/office/drawing/2014/main" id="{03822CAC-FB10-4843-B46E-684168F7B6F6}"/>
              </a:ext>
            </a:extLst>
          </p:cNvPr>
          <p:cNvSpPr txBox="1"/>
          <p:nvPr/>
        </p:nvSpPr>
        <p:spPr>
          <a:xfrm>
            <a:off x="7567212" y="4072112"/>
            <a:ext cx="1664132" cy="307777"/>
          </a:xfrm>
          <a:prstGeom prst="rect">
            <a:avLst/>
          </a:prstGeom>
          <a:noFill/>
        </p:spPr>
        <p:txBody>
          <a:bodyPr wrap="square" rtlCol="0">
            <a:spAutoFit/>
          </a:bodyPr>
          <a:lstStyle/>
          <a:p>
            <a:pPr algn="ctr"/>
            <a:r>
              <a:rPr lang="en-US" sz="1400" b="1" cap="all" dirty="0">
                <a:latin typeface="Tw Cen MT" panose="020B0602020104020603" pitchFamily="34" charset="77"/>
                <a:ea typeface="Open Sans" panose="020B0606030504020204" pitchFamily="34" charset="0"/>
                <a:cs typeface="Open Sans" panose="020B0606030504020204" pitchFamily="34" charset="0"/>
              </a:rPr>
              <a:t>STEP 04</a:t>
            </a:r>
          </a:p>
        </p:txBody>
      </p:sp>
      <p:grpSp>
        <p:nvGrpSpPr>
          <p:cNvPr id="196" name="Group">
            <a:extLst>
              <a:ext uri="{FF2B5EF4-FFF2-40B4-BE49-F238E27FC236}">
                <a16:creationId xmlns:a16="http://schemas.microsoft.com/office/drawing/2014/main" id="{65E0B2C9-656F-2B44-BFFE-C98081A57CD1}"/>
              </a:ext>
            </a:extLst>
          </p:cNvPr>
          <p:cNvGrpSpPr/>
          <p:nvPr/>
        </p:nvGrpSpPr>
        <p:grpSpPr>
          <a:xfrm>
            <a:off x="6391771" y="4806370"/>
            <a:ext cx="320441" cy="320441"/>
            <a:chOff x="0" y="0"/>
            <a:chExt cx="791634" cy="791634"/>
          </a:xfrm>
          <a:solidFill>
            <a:schemeClr val="tx1"/>
          </a:solidFill>
        </p:grpSpPr>
        <p:sp>
          <p:nvSpPr>
            <p:cNvPr id="197" name="Shape">
              <a:extLst>
                <a:ext uri="{FF2B5EF4-FFF2-40B4-BE49-F238E27FC236}">
                  <a16:creationId xmlns:a16="http://schemas.microsoft.com/office/drawing/2014/main" id="{AA6042C5-3CC1-6246-9F0E-0AA868722AFD}"/>
                </a:ext>
              </a:extLst>
            </p:cNvPr>
            <p:cNvSpPr/>
            <p:nvPr/>
          </p:nvSpPr>
          <p:spPr>
            <a:xfrm>
              <a:off x="198968" y="245533"/>
              <a:ext cx="592667" cy="546102"/>
            </a:xfrm>
            <a:custGeom>
              <a:avLst/>
              <a:gdLst/>
              <a:ahLst/>
              <a:cxnLst>
                <a:cxn ang="0">
                  <a:pos x="wd2" y="hd2"/>
                </a:cxn>
                <a:cxn ang="5400000">
                  <a:pos x="wd2" y="hd2"/>
                </a:cxn>
                <a:cxn ang="10800000">
                  <a:pos x="wd2" y="hd2"/>
                </a:cxn>
                <a:cxn ang="16200000">
                  <a:pos x="wd2" y="hd2"/>
                </a:cxn>
              </a:cxnLst>
              <a:rect l="0" t="0" r="r" b="b"/>
              <a:pathLst>
                <a:path w="21600" h="21600" extrusionOk="0">
                  <a:moveTo>
                    <a:pt x="17876" y="0"/>
                  </a:moveTo>
                  <a:cubicBezTo>
                    <a:pt x="16138" y="0"/>
                    <a:pt x="16138" y="0"/>
                    <a:pt x="16138" y="0"/>
                  </a:cubicBezTo>
                  <a:cubicBezTo>
                    <a:pt x="16138" y="1890"/>
                    <a:pt x="16138" y="1890"/>
                    <a:pt x="16138" y="1890"/>
                  </a:cubicBezTo>
                  <a:cubicBezTo>
                    <a:pt x="16138" y="5130"/>
                    <a:pt x="13407" y="7830"/>
                    <a:pt x="10676" y="7830"/>
                  </a:cubicBezTo>
                  <a:cubicBezTo>
                    <a:pt x="2483" y="7830"/>
                    <a:pt x="2483" y="7830"/>
                    <a:pt x="2483" y="7830"/>
                  </a:cubicBezTo>
                  <a:cubicBezTo>
                    <a:pt x="0" y="10530"/>
                    <a:pt x="0" y="10530"/>
                    <a:pt x="0" y="10530"/>
                  </a:cubicBezTo>
                  <a:cubicBezTo>
                    <a:pt x="0" y="11880"/>
                    <a:pt x="0" y="11880"/>
                    <a:pt x="0" y="11880"/>
                  </a:cubicBezTo>
                  <a:cubicBezTo>
                    <a:pt x="0" y="13770"/>
                    <a:pt x="1738" y="15660"/>
                    <a:pt x="3476" y="15660"/>
                  </a:cubicBezTo>
                  <a:cubicBezTo>
                    <a:pt x="12414" y="15660"/>
                    <a:pt x="12414" y="15660"/>
                    <a:pt x="12414" y="15660"/>
                  </a:cubicBezTo>
                  <a:cubicBezTo>
                    <a:pt x="17876" y="21600"/>
                    <a:pt x="17876" y="21600"/>
                    <a:pt x="17876" y="21600"/>
                  </a:cubicBezTo>
                  <a:cubicBezTo>
                    <a:pt x="17876" y="15660"/>
                    <a:pt x="17876" y="15660"/>
                    <a:pt x="17876" y="15660"/>
                  </a:cubicBezTo>
                  <a:cubicBezTo>
                    <a:pt x="19614" y="15660"/>
                    <a:pt x="21600" y="13770"/>
                    <a:pt x="21600" y="11880"/>
                  </a:cubicBezTo>
                  <a:cubicBezTo>
                    <a:pt x="21600" y="4050"/>
                    <a:pt x="21600" y="4050"/>
                    <a:pt x="21600" y="4050"/>
                  </a:cubicBezTo>
                  <a:cubicBezTo>
                    <a:pt x="21600" y="1890"/>
                    <a:pt x="19614" y="0"/>
                    <a:pt x="17876" y="0"/>
                  </a:cubicBezTo>
                  <a:close/>
                </a:path>
              </a:pathLst>
            </a:custGeom>
            <a:grpFill/>
            <a:ln w="12700" cap="flat">
              <a:noFill/>
              <a:miter lim="400000"/>
            </a:ln>
            <a:effectLst/>
          </p:spPr>
          <p:txBody>
            <a:bodyPr wrap="square" lIns="60960" tIns="60960" rIns="60960" bIns="60960" numCol="1" anchor="t">
              <a:noAutofit/>
            </a:bodyPr>
            <a:lstStyle/>
            <a:p>
              <a:pPr defTabSz="609600" hangingPunct="0">
                <a:defRPr/>
              </a:pPr>
              <a:endParaRPr sz="2400" kern="0">
                <a:solidFill>
                  <a:srgbClr val="000000"/>
                </a:solidFill>
                <a:latin typeface="Calibri"/>
                <a:cs typeface="Calibri"/>
                <a:sym typeface="Calibri"/>
              </a:endParaRPr>
            </a:p>
          </p:txBody>
        </p:sp>
        <p:sp>
          <p:nvSpPr>
            <p:cNvPr id="198" name="Shape">
              <a:extLst>
                <a:ext uri="{FF2B5EF4-FFF2-40B4-BE49-F238E27FC236}">
                  <a16:creationId xmlns:a16="http://schemas.microsoft.com/office/drawing/2014/main" id="{9D7F30D8-0A3E-054E-8B35-73F377A539F6}"/>
                </a:ext>
              </a:extLst>
            </p:cNvPr>
            <p:cNvSpPr/>
            <p:nvPr/>
          </p:nvSpPr>
          <p:spPr>
            <a:xfrm>
              <a:off x="0" y="0"/>
              <a:ext cx="592667" cy="546102"/>
            </a:xfrm>
            <a:custGeom>
              <a:avLst/>
              <a:gdLst/>
              <a:ahLst/>
              <a:cxnLst>
                <a:cxn ang="0">
                  <a:pos x="wd2" y="hd2"/>
                </a:cxn>
                <a:cxn ang="5400000">
                  <a:pos x="wd2" y="hd2"/>
                </a:cxn>
                <a:cxn ang="10800000">
                  <a:pos x="wd2" y="hd2"/>
                </a:cxn>
                <a:cxn ang="16200000">
                  <a:pos x="wd2" y="hd2"/>
                </a:cxn>
              </a:cxnLst>
              <a:rect l="0" t="0" r="r" b="b"/>
              <a:pathLst>
                <a:path w="21600" h="21600" extrusionOk="0">
                  <a:moveTo>
                    <a:pt x="8938" y="15660"/>
                  </a:moveTo>
                  <a:cubicBezTo>
                    <a:pt x="17876" y="15660"/>
                    <a:pt x="17876" y="15660"/>
                    <a:pt x="17876" y="15660"/>
                  </a:cubicBezTo>
                  <a:cubicBezTo>
                    <a:pt x="19614" y="15660"/>
                    <a:pt x="21600" y="13770"/>
                    <a:pt x="21600" y="11610"/>
                  </a:cubicBezTo>
                  <a:cubicBezTo>
                    <a:pt x="21600" y="3780"/>
                    <a:pt x="21600" y="3780"/>
                    <a:pt x="21600" y="3780"/>
                  </a:cubicBezTo>
                  <a:cubicBezTo>
                    <a:pt x="21600" y="1890"/>
                    <a:pt x="19614" y="0"/>
                    <a:pt x="17876" y="0"/>
                  </a:cubicBezTo>
                  <a:cubicBezTo>
                    <a:pt x="3476" y="0"/>
                    <a:pt x="3476" y="0"/>
                    <a:pt x="3476" y="0"/>
                  </a:cubicBezTo>
                  <a:cubicBezTo>
                    <a:pt x="1738" y="0"/>
                    <a:pt x="0" y="1890"/>
                    <a:pt x="0" y="3780"/>
                  </a:cubicBezTo>
                  <a:cubicBezTo>
                    <a:pt x="0" y="11610"/>
                    <a:pt x="0" y="11610"/>
                    <a:pt x="0" y="11610"/>
                  </a:cubicBezTo>
                  <a:cubicBezTo>
                    <a:pt x="0" y="13770"/>
                    <a:pt x="1738" y="15660"/>
                    <a:pt x="3476" y="15660"/>
                  </a:cubicBezTo>
                  <a:cubicBezTo>
                    <a:pt x="3476" y="21600"/>
                    <a:pt x="3476" y="21600"/>
                    <a:pt x="3476" y="21600"/>
                  </a:cubicBezTo>
                  <a:lnTo>
                    <a:pt x="8938" y="15660"/>
                  </a:lnTo>
                  <a:close/>
                </a:path>
              </a:pathLst>
            </a:custGeom>
            <a:grpFill/>
            <a:ln w="12700" cap="flat">
              <a:noFill/>
              <a:miter lim="400000"/>
            </a:ln>
            <a:effectLst/>
          </p:spPr>
          <p:txBody>
            <a:bodyPr wrap="square" lIns="60960" tIns="60960" rIns="60960" bIns="60960" numCol="1" anchor="t">
              <a:noAutofit/>
            </a:bodyPr>
            <a:lstStyle/>
            <a:p>
              <a:pPr defTabSz="609600" hangingPunct="0">
                <a:defRPr/>
              </a:pPr>
              <a:endParaRPr sz="2400" kern="0">
                <a:solidFill>
                  <a:srgbClr val="000000"/>
                </a:solidFill>
                <a:latin typeface="Calibri"/>
                <a:cs typeface="Calibri"/>
                <a:sym typeface="Calibri"/>
              </a:endParaRPr>
            </a:p>
          </p:txBody>
        </p:sp>
      </p:grpSp>
      <p:grpSp>
        <p:nvGrpSpPr>
          <p:cNvPr id="199" name="Group">
            <a:extLst>
              <a:ext uri="{FF2B5EF4-FFF2-40B4-BE49-F238E27FC236}">
                <a16:creationId xmlns:a16="http://schemas.microsoft.com/office/drawing/2014/main" id="{4FF64249-474F-6040-A0B0-9B9C086B75AF}"/>
              </a:ext>
            </a:extLst>
          </p:cNvPr>
          <p:cNvGrpSpPr/>
          <p:nvPr/>
        </p:nvGrpSpPr>
        <p:grpSpPr>
          <a:xfrm>
            <a:off x="9973871" y="5288545"/>
            <a:ext cx="343838" cy="314418"/>
            <a:chOff x="0" y="0"/>
            <a:chExt cx="791634" cy="723901"/>
          </a:xfrm>
          <a:solidFill>
            <a:schemeClr val="tx1"/>
          </a:solidFill>
        </p:grpSpPr>
        <p:sp>
          <p:nvSpPr>
            <p:cNvPr id="200" name="Square">
              <a:extLst>
                <a:ext uri="{FF2B5EF4-FFF2-40B4-BE49-F238E27FC236}">
                  <a16:creationId xmlns:a16="http://schemas.microsoft.com/office/drawing/2014/main" id="{E3F56412-0C29-B24D-BCFE-85A0F0DEBF65}"/>
                </a:ext>
              </a:extLst>
            </p:cNvPr>
            <p:cNvSpPr/>
            <p:nvPr/>
          </p:nvSpPr>
          <p:spPr>
            <a:xfrm>
              <a:off x="50800" y="571501"/>
              <a:ext cx="148169" cy="152401"/>
            </a:xfrm>
            <a:prstGeom prst="rect">
              <a:avLst/>
            </a:prstGeom>
            <a:grpFill/>
            <a:ln w="12700" cap="flat">
              <a:noFill/>
              <a:miter lim="400000"/>
            </a:ln>
            <a:effectLst/>
          </p:spPr>
          <p:txBody>
            <a:bodyPr wrap="square" lIns="60960" tIns="60960" rIns="60960" bIns="60960" numCol="1" anchor="t">
              <a:noAutofit/>
            </a:bodyPr>
            <a:lstStyle/>
            <a:p>
              <a:pPr defTabSz="609600" hangingPunct="0">
                <a:defRPr/>
              </a:pPr>
              <a:endParaRPr sz="2400" kern="0">
                <a:solidFill>
                  <a:srgbClr val="000000"/>
                </a:solidFill>
                <a:latin typeface="Calibri"/>
                <a:cs typeface="Calibri"/>
                <a:sym typeface="Calibri"/>
              </a:endParaRPr>
            </a:p>
          </p:txBody>
        </p:sp>
        <p:sp>
          <p:nvSpPr>
            <p:cNvPr id="201" name="Rectangle">
              <a:extLst>
                <a:ext uri="{FF2B5EF4-FFF2-40B4-BE49-F238E27FC236}">
                  <a16:creationId xmlns:a16="http://schemas.microsoft.com/office/drawing/2014/main" id="{6D39584A-BB18-F04B-9FF9-AEF2A16C667B}"/>
                </a:ext>
              </a:extLst>
            </p:cNvPr>
            <p:cNvSpPr/>
            <p:nvPr/>
          </p:nvSpPr>
          <p:spPr>
            <a:xfrm>
              <a:off x="249765" y="469901"/>
              <a:ext cx="148169" cy="254001"/>
            </a:xfrm>
            <a:prstGeom prst="rect">
              <a:avLst/>
            </a:prstGeom>
            <a:grpFill/>
            <a:ln w="12700" cap="flat">
              <a:noFill/>
              <a:miter lim="400000"/>
            </a:ln>
            <a:effectLst/>
          </p:spPr>
          <p:txBody>
            <a:bodyPr wrap="square" lIns="60960" tIns="60960" rIns="60960" bIns="60960" numCol="1" anchor="t">
              <a:noAutofit/>
            </a:bodyPr>
            <a:lstStyle/>
            <a:p>
              <a:pPr defTabSz="609600" hangingPunct="0">
                <a:defRPr/>
              </a:pPr>
              <a:endParaRPr sz="2400" kern="0">
                <a:solidFill>
                  <a:srgbClr val="000000"/>
                </a:solidFill>
                <a:latin typeface="Calibri"/>
                <a:cs typeface="Calibri"/>
                <a:sym typeface="Calibri"/>
              </a:endParaRPr>
            </a:p>
          </p:txBody>
        </p:sp>
        <p:sp>
          <p:nvSpPr>
            <p:cNvPr id="202" name="Rectangle">
              <a:extLst>
                <a:ext uri="{FF2B5EF4-FFF2-40B4-BE49-F238E27FC236}">
                  <a16:creationId xmlns:a16="http://schemas.microsoft.com/office/drawing/2014/main" id="{263BA110-9E64-A548-B293-785F6BF79604}"/>
                </a:ext>
              </a:extLst>
            </p:cNvPr>
            <p:cNvSpPr/>
            <p:nvPr/>
          </p:nvSpPr>
          <p:spPr>
            <a:xfrm>
              <a:off x="444498" y="372533"/>
              <a:ext cx="152401" cy="351369"/>
            </a:xfrm>
            <a:prstGeom prst="rect">
              <a:avLst/>
            </a:prstGeom>
            <a:grpFill/>
            <a:ln w="12700" cap="flat">
              <a:noFill/>
              <a:miter lim="400000"/>
            </a:ln>
            <a:effectLst/>
          </p:spPr>
          <p:txBody>
            <a:bodyPr wrap="square" lIns="60960" tIns="60960" rIns="60960" bIns="60960" numCol="1" anchor="t">
              <a:noAutofit/>
            </a:bodyPr>
            <a:lstStyle/>
            <a:p>
              <a:pPr defTabSz="609600" hangingPunct="0">
                <a:defRPr/>
              </a:pPr>
              <a:endParaRPr sz="2400" kern="0">
                <a:solidFill>
                  <a:srgbClr val="000000"/>
                </a:solidFill>
                <a:latin typeface="Calibri"/>
                <a:cs typeface="Calibri"/>
                <a:sym typeface="Calibri"/>
              </a:endParaRPr>
            </a:p>
          </p:txBody>
        </p:sp>
        <p:sp>
          <p:nvSpPr>
            <p:cNvPr id="203" name="Rectangle">
              <a:extLst>
                <a:ext uri="{FF2B5EF4-FFF2-40B4-BE49-F238E27FC236}">
                  <a16:creationId xmlns:a16="http://schemas.microsoft.com/office/drawing/2014/main" id="{80EAECFC-ACF0-084B-951D-2B62A8D3D763}"/>
                </a:ext>
              </a:extLst>
            </p:cNvPr>
            <p:cNvSpPr/>
            <p:nvPr/>
          </p:nvSpPr>
          <p:spPr>
            <a:xfrm>
              <a:off x="643466" y="270933"/>
              <a:ext cx="148169" cy="452969"/>
            </a:xfrm>
            <a:prstGeom prst="rect">
              <a:avLst/>
            </a:prstGeom>
            <a:grpFill/>
            <a:ln w="12700" cap="flat">
              <a:noFill/>
              <a:miter lim="400000"/>
            </a:ln>
            <a:effectLst/>
          </p:spPr>
          <p:txBody>
            <a:bodyPr wrap="square" lIns="60960" tIns="60960" rIns="60960" bIns="60960" numCol="1" anchor="t">
              <a:noAutofit/>
            </a:bodyPr>
            <a:lstStyle/>
            <a:p>
              <a:pPr defTabSz="609600" hangingPunct="0">
                <a:defRPr/>
              </a:pPr>
              <a:endParaRPr sz="2400" kern="0">
                <a:solidFill>
                  <a:srgbClr val="000000"/>
                </a:solidFill>
                <a:latin typeface="Calibri"/>
                <a:cs typeface="Calibri"/>
                <a:sym typeface="Calibri"/>
              </a:endParaRPr>
            </a:p>
          </p:txBody>
        </p:sp>
        <p:sp>
          <p:nvSpPr>
            <p:cNvPr id="204" name="Shape">
              <a:extLst>
                <a:ext uri="{FF2B5EF4-FFF2-40B4-BE49-F238E27FC236}">
                  <a16:creationId xmlns:a16="http://schemas.microsoft.com/office/drawing/2014/main" id="{10D5E76C-34CD-034C-94FD-8E3423FBDE0D}"/>
                </a:ext>
              </a:extLst>
            </p:cNvPr>
            <p:cNvSpPr/>
            <p:nvPr/>
          </p:nvSpPr>
          <p:spPr>
            <a:xfrm>
              <a:off x="-1" y="0"/>
              <a:ext cx="791636" cy="469902"/>
            </a:xfrm>
            <a:custGeom>
              <a:avLst/>
              <a:gdLst/>
              <a:ahLst/>
              <a:cxnLst>
                <a:cxn ang="0">
                  <a:pos x="wd2" y="hd2"/>
                </a:cxn>
                <a:cxn ang="5400000">
                  <a:pos x="wd2" y="hd2"/>
                </a:cxn>
                <a:cxn ang="10800000">
                  <a:pos x="wd2" y="hd2"/>
                </a:cxn>
                <a:cxn ang="16200000">
                  <a:pos x="wd2" y="hd2"/>
                </a:cxn>
              </a:cxnLst>
              <a:rect l="0" t="0" r="r" b="b"/>
              <a:pathLst>
                <a:path w="21600" h="21600" extrusionOk="0">
                  <a:moveTo>
                    <a:pt x="18712" y="4865"/>
                  </a:moveTo>
                  <a:lnTo>
                    <a:pt x="14554" y="4865"/>
                  </a:lnTo>
                  <a:lnTo>
                    <a:pt x="9356" y="11481"/>
                  </a:lnTo>
                  <a:lnTo>
                    <a:pt x="6815" y="9341"/>
                  </a:lnTo>
                  <a:lnTo>
                    <a:pt x="0" y="18681"/>
                  </a:lnTo>
                  <a:lnTo>
                    <a:pt x="0" y="21600"/>
                  </a:lnTo>
                  <a:lnTo>
                    <a:pt x="6930" y="12065"/>
                  </a:lnTo>
                  <a:lnTo>
                    <a:pt x="9587" y="14400"/>
                  </a:lnTo>
                  <a:lnTo>
                    <a:pt x="15132" y="7200"/>
                  </a:lnTo>
                  <a:lnTo>
                    <a:pt x="19174" y="7200"/>
                  </a:lnTo>
                  <a:lnTo>
                    <a:pt x="21600" y="3114"/>
                  </a:lnTo>
                  <a:lnTo>
                    <a:pt x="21600" y="0"/>
                  </a:lnTo>
                  <a:lnTo>
                    <a:pt x="18712" y="4865"/>
                  </a:lnTo>
                  <a:close/>
                </a:path>
              </a:pathLst>
            </a:custGeom>
            <a:grpFill/>
            <a:ln w="12700" cap="flat">
              <a:noFill/>
              <a:miter lim="400000"/>
            </a:ln>
            <a:effectLst/>
          </p:spPr>
          <p:txBody>
            <a:bodyPr wrap="square" lIns="60960" tIns="60960" rIns="60960" bIns="60960" numCol="1" anchor="t">
              <a:noAutofit/>
            </a:bodyPr>
            <a:lstStyle/>
            <a:p>
              <a:pPr defTabSz="609600" hangingPunct="0">
                <a:defRPr/>
              </a:pPr>
              <a:endParaRPr sz="2400" kern="0">
                <a:solidFill>
                  <a:srgbClr val="000000"/>
                </a:solidFill>
                <a:latin typeface="Calibri"/>
                <a:cs typeface="Calibri"/>
                <a:sym typeface="Calibri"/>
              </a:endParaRPr>
            </a:p>
          </p:txBody>
        </p:sp>
      </p:grpSp>
      <p:sp>
        <p:nvSpPr>
          <p:cNvPr id="206" name="Shape">
            <a:extLst>
              <a:ext uri="{FF2B5EF4-FFF2-40B4-BE49-F238E27FC236}">
                <a16:creationId xmlns:a16="http://schemas.microsoft.com/office/drawing/2014/main" id="{A3021214-7E91-BC49-8B4C-FF2D15693D62}"/>
              </a:ext>
            </a:extLst>
          </p:cNvPr>
          <p:cNvSpPr/>
          <p:nvPr/>
        </p:nvSpPr>
        <p:spPr>
          <a:xfrm>
            <a:off x="6438923" y="2188072"/>
            <a:ext cx="273289" cy="290806"/>
          </a:xfrm>
          <a:custGeom>
            <a:avLst/>
            <a:gdLst/>
            <a:ahLst/>
            <a:cxnLst>
              <a:cxn ang="0">
                <a:pos x="wd2" y="hd2"/>
              </a:cxn>
              <a:cxn ang="5400000">
                <a:pos x="wd2" y="hd2"/>
              </a:cxn>
              <a:cxn ang="10800000">
                <a:pos x="wd2" y="hd2"/>
              </a:cxn>
              <a:cxn ang="16200000">
                <a:pos x="wd2" y="hd2"/>
              </a:cxn>
            </a:cxnLst>
            <a:rect l="0" t="0" r="r" b="b"/>
            <a:pathLst>
              <a:path w="21600" h="21600" extrusionOk="0">
                <a:moveTo>
                  <a:pt x="21600" y="4800"/>
                </a:moveTo>
                <a:cubicBezTo>
                  <a:pt x="21600" y="6300"/>
                  <a:pt x="21600" y="6300"/>
                  <a:pt x="21600" y="6300"/>
                </a:cubicBezTo>
                <a:cubicBezTo>
                  <a:pt x="20197" y="6300"/>
                  <a:pt x="20197" y="6300"/>
                  <a:pt x="20197" y="6300"/>
                </a:cubicBezTo>
                <a:cubicBezTo>
                  <a:pt x="20197" y="6600"/>
                  <a:pt x="19636" y="6900"/>
                  <a:pt x="19356" y="6900"/>
                </a:cubicBezTo>
                <a:cubicBezTo>
                  <a:pt x="2244" y="6900"/>
                  <a:pt x="2244" y="6900"/>
                  <a:pt x="2244" y="6900"/>
                </a:cubicBezTo>
                <a:cubicBezTo>
                  <a:pt x="1683" y="6900"/>
                  <a:pt x="1403" y="6600"/>
                  <a:pt x="1403" y="6300"/>
                </a:cubicBezTo>
                <a:cubicBezTo>
                  <a:pt x="0" y="6300"/>
                  <a:pt x="0" y="6300"/>
                  <a:pt x="0" y="6300"/>
                </a:cubicBezTo>
                <a:cubicBezTo>
                  <a:pt x="0" y="4800"/>
                  <a:pt x="0" y="4800"/>
                  <a:pt x="0" y="4800"/>
                </a:cubicBezTo>
                <a:cubicBezTo>
                  <a:pt x="10660" y="0"/>
                  <a:pt x="10660" y="0"/>
                  <a:pt x="10660" y="0"/>
                </a:cubicBezTo>
                <a:lnTo>
                  <a:pt x="21600" y="4800"/>
                </a:lnTo>
                <a:close/>
                <a:moveTo>
                  <a:pt x="21600" y="20100"/>
                </a:moveTo>
                <a:cubicBezTo>
                  <a:pt x="21600" y="21600"/>
                  <a:pt x="21600" y="21600"/>
                  <a:pt x="21600" y="21600"/>
                </a:cubicBezTo>
                <a:cubicBezTo>
                  <a:pt x="0" y="21600"/>
                  <a:pt x="0" y="21600"/>
                  <a:pt x="0" y="21600"/>
                </a:cubicBezTo>
                <a:cubicBezTo>
                  <a:pt x="0" y="20100"/>
                  <a:pt x="0" y="20100"/>
                  <a:pt x="0" y="20100"/>
                </a:cubicBezTo>
                <a:cubicBezTo>
                  <a:pt x="0" y="19800"/>
                  <a:pt x="281" y="19500"/>
                  <a:pt x="842" y="19500"/>
                </a:cubicBezTo>
                <a:cubicBezTo>
                  <a:pt x="20758" y="19500"/>
                  <a:pt x="20758" y="19500"/>
                  <a:pt x="20758" y="19500"/>
                </a:cubicBezTo>
                <a:cubicBezTo>
                  <a:pt x="21319" y="19500"/>
                  <a:pt x="21600" y="19800"/>
                  <a:pt x="21600" y="20100"/>
                </a:cubicBezTo>
                <a:close/>
                <a:moveTo>
                  <a:pt x="5610" y="7800"/>
                </a:moveTo>
                <a:cubicBezTo>
                  <a:pt x="5610" y="17100"/>
                  <a:pt x="5610" y="17100"/>
                  <a:pt x="5610" y="17100"/>
                </a:cubicBezTo>
                <a:cubicBezTo>
                  <a:pt x="7013" y="17100"/>
                  <a:pt x="7013" y="17100"/>
                  <a:pt x="7013" y="17100"/>
                </a:cubicBezTo>
                <a:cubicBezTo>
                  <a:pt x="7013" y="7800"/>
                  <a:pt x="7013" y="7800"/>
                  <a:pt x="7013" y="7800"/>
                </a:cubicBezTo>
                <a:cubicBezTo>
                  <a:pt x="10099" y="7800"/>
                  <a:pt x="10099" y="7800"/>
                  <a:pt x="10099" y="7800"/>
                </a:cubicBezTo>
                <a:cubicBezTo>
                  <a:pt x="10099" y="17100"/>
                  <a:pt x="10099" y="17100"/>
                  <a:pt x="10099" y="17100"/>
                </a:cubicBezTo>
                <a:cubicBezTo>
                  <a:pt x="11501" y="17100"/>
                  <a:pt x="11501" y="17100"/>
                  <a:pt x="11501" y="17100"/>
                </a:cubicBezTo>
                <a:cubicBezTo>
                  <a:pt x="11501" y="7800"/>
                  <a:pt x="11501" y="7800"/>
                  <a:pt x="11501" y="7800"/>
                </a:cubicBezTo>
                <a:cubicBezTo>
                  <a:pt x="14306" y="7800"/>
                  <a:pt x="14306" y="7800"/>
                  <a:pt x="14306" y="7800"/>
                </a:cubicBezTo>
                <a:cubicBezTo>
                  <a:pt x="14306" y="17100"/>
                  <a:pt x="14306" y="17100"/>
                  <a:pt x="14306" y="17100"/>
                </a:cubicBezTo>
                <a:cubicBezTo>
                  <a:pt x="15709" y="17100"/>
                  <a:pt x="15709" y="17100"/>
                  <a:pt x="15709" y="17100"/>
                </a:cubicBezTo>
                <a:cubicBezTo>
                  <a:pt x="15709" y="7800"/>
                  <a:pt x="15709" y="7800"/>
                  <a:pt x="15709" y="7800"/>
                </a:cubicBezTo>
                <a:cubicBezTo>
                  <a:pt x="18795" y="7800"/>
                  <a:pt x="18795" y="7800"/>
                  <a:pt x="18795" y="7800"/>
                </a:cubicBezTo>
                <a:cubicBezTo>
                  <a:pt x="18795" y="17100"/>
                  <a:pt x="18795" y="17100"/>
                  <a:pt x="18795" y="17100"/>
                </a:cubicBezTo>
                <a:cubicBezTo>
                  <a:pt x="19356" y="17100"/>
                  <a:pt x="19356" y="17100"/>
                  <a:pt x="19356" y="17100"/>
                </a:cubicBezTo>
                <a:cubicBezTo>
                  <a:pt x="19636" y="17100"/>
                  <a:pt x="20197" y="17400"/>
                  <a:pt x="20197" y="17700"/>
                </a:cubicBezTo>
                <a:cubicBezTo>
                  <a:pt x="20197" y="18600"/>
                  <a:pt x="20197" y="18600"/>
                  <a:pt x="20197" y="18600"/>
                </a:cubicBezTo>
                <a:cubicBezTo>
                  <a:pt x="1403" y="18600"/>
                  <a:pt x="1403" y="18600"/>
                  <a:pt x="1403" y="18600"/>
                </a:cubicBezTo>
                <a:cubicBezTo>
                  <a:pt x="1403" y="17700"/>
                  <a:pt x="1403" y="17700"/>
                  <a:pt x="1403" y="17700"/>
                </a:cubicBezTo>
                <a:cubicBezTo>
                  <a:pt x="1403" y="17400"/>
                  <a:pt x="1683" y="17100"/>
                  <a:pt x="2244" y="17100"/>
                </a:cubicBezTo>
                <a:cubicBezTo>
                  <a:pt x="2805" y="17100"/>
                  <a:pt x="2805" y="17100"/>
                  <a:pt x="2805" y="17100"/>
                </a:cubicBezTo>
                <a:cubicBezTo>
                  <a:pt x="2805" y="7800"/>
                  <a:pt x="2805" y="7800"/>
                  <a:pt x="2805" y="7800"/>
                </a:cubicBezTo>
                <a:lnTo>
                  <a:pt x="5610" y="7800"/>
                </a:lnTo>
                <a:close/>
              </a:path>
            </a:pathLst>
          </a:custGeom>
          <a:solidFill>
            <a:schemeClr val="tx1"/>
          </a:solidFill>
          <a:ln w="12700">
            <a:miter lim="400000"/>
          </a:ln>
        </p:spPr>
        <p:txBody>
          <a:bodyPr lIns="60960" tIns="60960" rIns="60960" bIns="60960"/>
          <a:lstStyle/>
          <a:p>
            <a:pPr defTabSz="609600" hangingPunct="0">
              <a:defRPr/>
            </a:pPr>
            <a:endParaRPr sz="2400" kern="0">
              <a:solidFill>
                <a:srgbClr val="000000"/>
              </a:solidFill>
              <a:latin typeface="Calibri"/>
              <a:cs typeface="Calibri"/>
              <a:sym typeface="Calibri"/>
            </a:endParaRPr>
          </a:p>
        </p:txBody>
      </p:sp>
      <p:sp>
        <p:nvSpPr>
          <p:cNvPr id="29" name="CuadroTexto 4">
            <a:extLst>
              <a:ext uri="{FF2B5EF4-FFF2-40B4-BE49-F238E27FC236}">
                <a16:creationId xmlns:a16="http://schemas.microsoft.com/office/drawing/2014/main" id="{93AB8401-2530-C64C-84AB-35CDEB9E6F09}"/>
              </a:ext>
            </a:extLst>
          </p:cNvPr>
          <p:cNvSpPr txBox="1"/>
          <p:nvPr/>
        </p:nvSpPr>
        <p:spPr>
          <a:xfrm>
            <a:off x="9107716" y="3444949"/>
            <a:ext cx="2120062" cy="1754326"/>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Century Gothic" panose="020B0502020202020204" pitchFamily="34" charset="0"/>
              </a:rPr>
              <a:t>Visualized data to understand certain aspects of dataset like the nature of audience, percentage capacity and ticket affordability. </a:t>
            </a:r>
          </a:p>
          <a:p>
            <a:pPr marL="171450" indent="-171450">
              <a:buFont typeface="Arial" panose="020B0604020202020204" pitchFamily="34" charset="0"/>
              <a:buChar char="•"/>
            </a:pPr>
            <a:r>
              <a:rPr lang="en-US" sz="1200" dirty="0">
                <a:latin typeface="Century Gothic" panose="020B0502020202020204" pitchFamily="34" charset="0"/>
              </a:rPr>
              <a:t>Visualized for trends and seasonality.</a:t>
            </a:r>
          </a:p>
        </p:txBody>
      </p:sp>
      <p:grpSp>
        <p:nvGrpSpPr>
          <p:cNvPr id="30" name="Group 29">
            <a:extLst>
              <a:ext uri="{FF2B5EF4-FFF2-40B4-BE49-F238E27FC236}">
                <a16:creationId xmlns:a16="http://schemas.microsoft.com/office/drawing/2014/main" id="{F6369BB7-A90F-694F-B610-D11A6A75EC87}"/>
              </a:ext>
            </a:extLst>
          </p:cNvPr>
          <p:cNvGrpSpPr/>
          <p:nvPr/>
        </p:nvGrpSpPr>
        <p:grpSpPr>
          <a:xfrm>
            <a:off x="8854705" y="865234"/>
            <a:ext cx="376640" cy="391526"/>
            <a:chOff x="1946912" y="3046958"/>
            <a:chExt cx="702984" cy="702983"/>
          </a:xfrm>
          <a:solidFill>
            <a:schemeClr val="tx1"/>
          </a:solidFill>
        </p:grpSpPr>
        <p:sp>
          <p:nvSpPr>
            <p:cNvPr id="31" name="Freeform 30">
              <a:extLst>
                <a:ext uri="{FF2B5EF4-FFF2-40B4-BE49-F238E27FC236}">
                  <a16:creationId xmlns:a16="http://schemas.microsoft.com/office/drawing/2014/main" id="{A7096DA3-2015-6A49-AC96-0F5F25F35DAD}"/>
                </a:ext>
              </a:extLst>
            </p:cNvPr>
            <p:cNvSpPr>
              <a:spLocks noChangeArrowheads="1"/>
            </p:cNvSpPr>
            <p:nvPr/>
          </p:nvSpPr>
          <p:spPr bwMode="auto">
            <a:xfrm>
              <a:off x="2073840" y="3171444"/>
              <a:ext cx="449129" cy="449129"/>
            </a:xfrm>
            <a:custGeom>
              <a:avLst/>
              <a:gdLst>
                <a:gd name="T0" fmla="*/ 206484 w 812"/>
                <a:gd name="T1" fmla="*/ 78781 h 812"/>
                <a:gd name="T2" fmla="*/ 197132 w 812"/>
                <a:gd name="T3" fmla="*/ 47125 h 812"/>
                <a:gd name="T4" fmla="*/ 191736 w 812"/>
                <a:gd name="T5" fmla="*/ 35613 h 812"/>
                <a:gd name="T6" fmla="*/ 244616 w 812"/>
                <a:gd name="T7" fmla="*/ 78781 h 812"/>
                <a:gd name="T8" fmla="*/ 191736 w 812"/>
                <a:gd name="T9" fmla="*/ 255767 h 812"/>
                <a:gd name="T10" fmla="*/ 197132 w 812"/>
                <a:gd name="T11" fmla="*/ 244616 h 812"/>
                <a:gd name="T12" fmla="*/ 244975 w 812"/>
                <a:gd name="T13" fmla="*/ 212240 h 812"/>
                <a:gd name="T14" fmla="*/ 191736 w 812"/>
                <a:gd name="T15" fmla="*/ 255767 h 812"/>
                <a:gd name="T16" fmla="*/ 84896 w 812"/>
                <a:gd name="T17" fmla="*/ 212240 h 812"/>
                <a:gd name="T18" fmla="*/ 94968 w 812"/>
                <a:gd name="T19" fmla="*/ 244616 h 812"/>
                <a:gd name="T20" fmla="*/ 100005 w 812"/>
                <a:gd name="T21" fmla="*/ 255767 h 812"/>
                <a:gd name="T22" fmla="*/ 46405 w 812"/>
                <a:gd name="T23" fmla="*/ 212240 h 812"/>
                <a:gd name="T24" fmla="*/ 100005 w 812"/>
                <a:gd name="T25" fmla="*/ 35613 h 812"/>
                <a:gd name="T26" fmla="*/ 94968 w 812"/>
                <a:gd name="T27" fmla="*/ 47125 h 812"/>
                <a:gd name="T28" fmla="*/ 47484 w 812"/>
                <a:gd name="T29" fmla="*/ 78781 h 812"/>
                <a:gd name="T30" fmla="*/ 100005 w 812"/>
                <a:gd name="T31" fmla="*/ 35613 h 812"/>
                <a:gd name="T32" fmla="*/ 26620 w 812"/>
                <a:gd name="T33" fmla="*/ 146050 h 812"/>
                <a:gd name="T34" fmla="*/ 79860 w 812"/>
                <a:gd name="T35" fmla="*/ 105401 h 812"/>
                <a:gd name="T36" fmla="*/ 77701 w 812"/>
                <a:gd name="T37" fmla="*/ 146050 h 812"/>
                <a:gd name="T38" fmla="*/ 79860 w 812"/>
                <a:gd name="T39" fmla="*/ 185260 h 812"/>
                <a:gd name="T40" fmla="*/ 33095 w 812"/>
                <a:gd name="T41" fmla="*/ 185260 h 812"/>
                <a:gd name="T42" fmla="*/ 100005 w 812"/>
                <a:gd name="T43" fmla="*/ 35613 h 812"/>
                <a:gd name="T44" fmla="*/ 146050 w 812"/>
                <a:gd name="T45" fmla="*/ 264761 h 812"/>
                <a:gd name="T46" fmla="*/ 179505 w 812"/>
                <a:gd name="T47" fmla="*/ 212240 h 812"/>
                <a:gd name="T48" fmla="*/ 146050 w 812"/>
                <a:gd name="T49" fmla="*/ 264761 h 812"/>
                <a:gd name="T50" fmla="*/ 187059 w 812"/>
                <a:gd name="T51" fmla="*/ 146050 h 812"/>
                <a:gd name="T52" fmla="*/ 107199 w 812"/>
                <a:gd name="T53" fmla="*/ 185260 h 812"/>
                <a:gd name="T54" fmla="*/ 104321 w 812"/>
                <a:gd name="T55" fmla="*/ 146050 h 812"/>
                <a:gd name="T56" fmla="*/ 107199 w 812"/>
                <a:gd name="T57" fmla="*/ 105401 h 812"/>
                <a:gd name="T58" fmla="*/ 184181 w 812"/>
                <a:gd name="T59" fmla="*/ 105401 h 812"/>
                <a:gd name="T60" fmla="*/ 265120 w 812"/>
                <a:gd name="T61" fmla="*/ 146050 h 812"/>
                <a:gd name="T62" fmla="*/ 258285 w 812"/>
                <a:gd name="T63" fmla="*/ 185260 h 812"/>
                <a:gd name="T64" fmla="*/ 211521 w 812"/>
                <a:gd name="T65" fmla="*/ 185260 h 812"/>
                <a:gd name="T66" fmla="*/ 214039 w 812"/>
                <a:gd name="T67" fmla="*/ 146050 h 812"/>
                <a:gd name="T68" fmla="*/ 257926 w 812"/>
                <a:gd name="T69" fmla="*/ 105401 h 812"/>
                <a:gd name="T70" fmla="*/ 265120 w 812"/>
                <a:gd name="T71" fmla="*/ 146050 h 812"/>
                <a:gd name="T72" fmla="*/ 112595 w 812"/>
                <a:gd name="T73" fmla="*/ 78781 h 812"/>
                <a:gd name="T74" fmla="*/ 146050 w 812"/>
                <a:gd name="T75" fmla="*/ 26620 h 812"/>
                <a:gd name="T76" fmla="*/ 179505 w 812"/>
                <a:gd name="T77" fmla="*/ 78781 h 812"/>
                <a:gd name="T78" fmla="*/ 12950 w 812"/>
                <a:gd name="T79" fmla="*/ 85616 h 812"/>
                <a:gd name="T80" fmla="*/ 12231 w 812"/>
                <a:gd name="T81" fmla="*/ 87414 h 812"/>
                <a:gd name="T82" fmla="*/ 0 w 812"/>
                <a:gd name="T83" fmla="*/ 146050 h 812"/>
                <a:gd name="T84" fmla="*/ 146050 w 812"/>
                <a:gd name="T85" fmla="*/ 291740 h 812"/>
                <a:gd name="T86" fmla="*/ 291740 w 812"/>
                <a:gd name="T87" fmla="*/ 146050 h 812"/>
                <a:gd name="T88" fmla="*/ 279509 w 812"/>
                <a:gd name="T89" fmla="*/ 87414 h 812"/>
                <a:gd name="T90" fmla="*/ 278430 w 812"/>
                <a:gd name="T91" fmla="*/ 85616 h 812"/>
                <a:gd name="T92" fmla="*/ 146050 w 812"/>
                <a:gd name="T93" fmla="*/ 0 h 81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812" h="812">
                  <a:moveTo>
                    <a:pt x="680" y="219"/>
                  </a:moveTo>
                  <a:lnTo>
                    <a:pt x="574" y="219"/>
                  </a:lnTo>
                  <a:cubicBezTo>
                    <a:pt x="567" y="187"/>
                    <a:pt x="558" y="157"/>
                    <a:pt x="548" y="131"/>
                  </a:cubicBezTo>
                  <a:cubicBezTo>
                    <a:pt x="542" y="120"/>
                    <a:pt x="537" y="110"/>
                    <a:pt x="533" y="99"/>
                  </a:cubicBezTo>
                  <a:cubicBezTo>
                    <a:pt x="592" y="124"/>
                    <a:pt x="643" y="166"/>
                    <a:pt x="680" y="219"/>
                  </a:cubicBezTo>
                  <a:close/>
                  <a:moveTo>
                    <a:pt x="533" y="711"/>
                  </a:moveTo>
                  <a:lnTo>
                    <a:pt x="533" y="711"/>
                  </a:lnTo>
                  <a:cubicBezTo>
                    <a:pt x="537" y="702"/>
                    <a:pt x="542" y="692"/>
                    <a:pt x="548" y="680"/>
                  </a:cubicBezTo>
                  <a:cubicBezTo>
                    <a:pt x="558" y="653"/>
                    <a:pt x="569" y="622"/>
                    <a:pt x="576" y="590"/>
                  </a:cubicBezTo>
                  <a:lnTo>
                    <a:pt x="681" y="590"/>
                  </a:lnTo>
                  <a:cubicBezTo>
                    <a:pt x="646" y="643"/>
                    <a:pt x="594" y="685"/>
                    <a:pt x="533" y="711"/>
                  </a:cubicBezTo>
                  <a:close/>
                  <a:moveTo>
                    <a:pt x="129" y="590"/>
                  </a:moveTo>
                  <a:lnTo>
                    <a:pt x="236" y="590"/>
                  </a:lnTo>
                  <a:cubicBezTo>
                    <a:pt x="243" y="622"/>
                    <a:pt x="252" y="653"/>
                    <a:pt x="264" y="680"/>
                  </a:cubicBezTo>
                  <a:cubicBezTo>
                    <a:pt x="268" y="692"/>
                    <a:pt x="273" y="702"/>
                    <a:pt x="278" y="711"/>
                  </a:cubicBezTo>
                  <a:cubicBezTo>
                    <a:pt x="217" y="685"/>
                    <a:pt x="166" y="643"/>
                    <a:pt x="129" y="590"/>
                  </a:cubicBezTo>
                  <a:close/>
                  <a:moveTo>
                    <a:pt x="278" y="99"/>
                  </a:moveTo>
                  <a:lnTo>
                    <a:pt x="278" y="99"/>
                  </a:lnTo>
                  <a:cubicBezTo>
                    <a:pt x="273" y="110"/>
                    <a:pt x="268" y="120"/>
                    <a:pt x="264" y="131"/>
                  </a:cubicBezTo>
                  <a:cubicBezTo>
                    <a:pt x="252" y="157"/>
                    <a:pt x="243" y="187"/>
                    <a:pt x="236" y="219"/>
                  </a:cubicBezTo>
                  <a:lnTo>
                    <a:pt x="132" y="219"/>
                  </a:lnTo>
                  <a:cubicBezTo>
                    <a:pt x="167" y="166"/>
                    <a:pt x="217" y="124"/>
                    <a:pt x="278" y="99"/>
                  </a:cubicBezTo>
                  <a:lnTo>
                    <a:pt x="74" y="406"/>
                  </a:lnTo>
                  <a:cubicBezTo>
                    <a:pt x="74" y="366"/>
                    <a:pt x="82" y="329"/>
                    <a:pt x="93" y="293"/>
                  </a:cubicBezTo>
                  <a:lnTo>
                    <a:pt x="222" y="293"/>
                  </a:lnTo>
                  <a:cubicBezTo>
                    <a:pt x="217" y="329"/>
                    <a:pt x="216" y="367"/>
                    <a:pt x="216" y="406"/>
                  </a:cubicBezTo>
                  <a:cubicBezTo>
                    <a:pt x="216" y="443"/>
                    <a:pt x="217" y="480"/>
                    <a:pt x="222" y="515"/>
                  </a:cubicBezTo>
                  <a:lnTo>
                    <a:pt x="92" y="515"/>
                  </a:lnTo>
                  <a:cubicBezTo>
                    <a:pt x="80" y="480"/>
                    <a:pt x="74" y="444"/>
                    <a:pt x="74" y="406"/>
                  </a:cubicBezTo>
                  <a:lnTo>
                    <a:pt x="278" y="99"/>
                  </a:lnTo>
                  <a:close/>
                  <a:moveTo>
                    <a:pt x="406" y="736"/>
                  </a:moveTo>
                  <a:lnTo>
                    <a:pt x="406" y="736"/>
                  </a:lnTo>
                  <a:cubicBezTo>
                    <a:pt x="375" y="736"/>
                    <a:pt x="336" y="683"/>
                    <a:pt x="311" y="590"/>
                  </a:cubicBezTo>
                  <a:lnTo>
                    <a:pt x="499" y="590"/>
                  </a:lnTo>
                  <a:cubicBezTo>
                    <a:pt x="476" y="683"/>
                    <a:pt x="435" y="736"/>
                    <a:pt x="406" y="736"/>
                  </a:cubicBezTo>
                  <a:close/>
                  <a:moveTo>
                    <a:pt x="520" y="406"/>
                  </a:moveTo>
                  <a:lnTo>
                    <a:pt x="520" y="406"/>
                  </a:lnTo>
                  <a:cubicBezTo>
                    <a:pt x="520" y="444"/>
                    <a:pt x="518" y="481"/>
                    <a:pt x="514" y="515"/>
                  </a:cubicBezTo>
                  <a:lnTo>
                    <a:pt x="298" y="515"/>
                  </a:lnTo>
                  <a:cubicBezTo>
                    <a:pt x="293" y="481"/>
                    <a:pt x="290" y="444"/>
                    <a:pt x="290" y="406"/>
                  </a:cubicBezTo>
                  <a:cubicBezTo>
                    <a:pt x="290" y="364"/>
                    <a:pt x="293" y="327"/>
                    <a:pt x="298" y="293"/>
                  </a:cubicBezTo>
                  <a:lnTo>
                    <a:pt x="512" y="293"/>
                  </a:lnTo>
                  <a:cubicBezTo>
                    <a:pt x="518" y="327"/>
                    <a:pt x="520" y="364"/>
                    <a:pt x="520" y="406"/>
                  </a:cubicBezTo>
                  <a:close/>
                  <a:moveTo>
                    <a:pt x="737" y="406"/>
                  </a:moveTo>
                  <a:lnTo>
                    <a:pt x="737" y="406"/>
                  </a:lnTo>
                  <a:cubicBezTo>
                    <a:pt x="737" y="444"/>
                    <a:pt x="730" y="480"/>
                    <a:pt x="718" y="515"/>
                  </a:cubicBezTo>
                  <a:lnTo>
                    <a:pt x="588" y="515"/>
                  </a:lnTo>
                  <a:cubicBezTo>
                    <a:pt x="592" y="480"/>
                    <a:pt x="595" y="443"/>
                    <a:pt x="595" y="406"/>
                  </a:cubicBezTo>
                  <a:cubicBezTo>
                    <a:pt x="595" y="367"/>
                    <a:pt x="592" y="329"/>
                    <a:pt x="588" y="293"/>
                  </a:cubicBezTo>
                  <a:lnTo>
                    <a:pt x="717" y="293"/>
                  </a:lnTo>
                  <a:cubicBezTo>
                    <a:pt x="730" y="329"/>
                    <a:pt x="737" y="366"/>
                    <a:pt x="737" y="406"/>
                  </a:cubicBezTo>
                  <a:close/>
                  <a:moveTo>
                    <a:pt x="499" y="219"/>
                  </a:moveTo>
                  <a:lnTo>
                    <a:pt x="313" y="219"/>
                  </a:lnTo>
                  <a:cubicBezTo>
                    <a:pt x="336" y="127"/>
                    <a:pt x="375" y="74"/>
                    <a:pt x="406" y="74"/>
                  </a:cubicBezTo>
                  <a:cubicBezTo>
                    <a:pt x="435" y="74"/>
                    <a:pt x="474" y="127"/>
                    <a:pt x="499" y="219"/>
                  </a:cubicBezTo>
                  <a:close/>
                  <a:moveTo>
                    <a:pt x="36" y="238"/>
                  </a:moveTo>
                  <a:lnTo>
                    <a:pt x="36" y="238"/>
                  </a:lnTo>
                  <a:cubicBezTo>
                    <a:pt x="34" y="240"/>
                    <a:pt x="34" y="241"/>
                    <a:pt x="34" y="243"/>
                  </a:cubicBezTo>
                  <a:cubicBezTo>
                    <a:pt x="12" y="293"/>
                    <a:pt x="0" y="348"/>
                    <a:pt x="0" y="406"/>
                  </a:cubicBezTo>
                  <a:cubicBezTo>
                    <a:pt x="0" y="629"/>
                    <a:pt x="182" y="811"/>
                    <a:pt x="406" y="811"/>
                  </a:cubicBezTo>
                  <a:cubicBezTo>
                    <a:pt x="630" y="811"/>
                    <a:pt x="811" y="629"/>
                    <a:pt x="811" y="406"/>
                  </a:cubicBezTo>
                  <a:cubicBezTo>
                    <a:pt x="811" y="348"/>
                    <a:pt x="800" y="293"/>
                    <a:pt x="777" y="243"/>
                  </a:cubicBezTo>
                  <a:cubicBezTo>
                    <a:pt x="776" y="241"/>
                    <a:pt x="776" y="240"/>
                    <a:pt x="774" y="238"/>
                  </a:cubicBezTo>
                  <a:cubicBezTo>
                    <a:pt x="711" y="98"/>
                    <a:pt x="570" y="0"/>
                    <a:pt x="406" y="0"/>
                  </a:cubicBezTo>
                  <a:cubicBezTo>
                    <a:pt x="241" y="0"/>
                    <a:pt x="99" y="98"/>
                    <a:pt x="36" y="238"/>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dirty="0"/>
            </a:p>
          </p:txBody>
        </p:sp>
        <p:sp>
          <p:nvSpPr>
            <p:cNvPr id="32" name="Freeform 31">
              <a:extLst>
                <a:ext uri="{FF2B5EF4-FFF2-40B4-BE49-F238E27FC236}">
                  <a16:creationId xmlns:a16="http://schemas.microsoft.com/office/drawing/2014/main" id="{B7ECD2C5-A4CB-EA46-BB84-5C87A31B824D}"/>
                </a:ext>
              </a:extLst>
            </p:cNvPr>
            <p:cNvSpPr>
              <a:spLocks noChangeArrowheads="1"/>
            </p:cNvSpPr>
            <p:nvPr/>
          </p:nvSpPr>
          <p:spPr bwMode="auto">
            <a:xfrm>
              <a:off x="2198327" y="3117744"/>
              <a:ext cx="451569" cy="632197"/>
            </a:xfrm>
            <a:custGeom>
              <a:avLst/>
              <a:gdLst>
                <a:gd name="T0" fmla="*/ 204571 w 814"/>
                <a:gd name="T1" fmla="*/ 26666 h 1141"/>
                <a:gd name="T2" fmla="*/ 239207 w 814"/>
                <a:gd name="T3" fmla="*/ 26666 h 1141"/>
                <a:gd name="T4" fmla="*/ 239207 w 814"/>
                <a:gd name="T5" fmla="*/ 61620 h 1141"/>
                <a:gd name="T6" fmla="*/ 204571 w 814"/>
                <a:gd name="T7" fmla="*/ 61620 h 1141"/>
                <a:gd name="T8" fmla="*/ 204571 w 814"/>
                <a:gd name="T9" fmla="*/ 26666 h 1141"/>
                <a:gd name="T10" fmla="*/ 265545 w 814"/>
                <a:gd name="T11" fmla="*/ 73152 h 1141"/>
                <a:gd name="T12" fmla="*/ 265545 w 814"/>
                <a:gd name="T13" fmla="*/ 73152 h 1141"/>
                <a:gd name="T14" fmla="*/ 265906 w 814"/>
                <a:gd name="T15" fmla="*/ 67386 h 1141"/>
                <a:gd name="T16" fmla="*/ 265906 w 814"/>
                <a:gd name="T17" fmla="*/ 20900 h 1141"/>
                <a:gd name="T18" fmla="*/ 265906 w 814"/>
                <a:gd name="T19" fmla="*/ 20900 h 1141"/>
                <a:gd name="T20" fmla="*/ 245340 w 814"/>
                <a:gd name="T21" fmla="*/ 0 h 1141"/>
                <a:gd name="T22" fmla="*/ 198437 w 814"/>
                <a:gd name="T23" fmla="*/ 0 h 1141"/>
                <a:gd name="T24" fmla="*/ 198437 w 814"/>
                <a:gd name="T25" fmla="*/ 0 h 1141"/>
                <a:gd name="T26" fmla="*/ 177872 w 814"/>
                <a:gd name="T27" fmla="*/ 20900 h 1141"/>
                <a:gd name="T28" fmla="*/ 177872 w 814"/>
                <a:gd name="T29" fmla="*/ 67386 h 1141"/>
                <a:gd name="T30" fmla="*/ 177872 w 814"/>
                <a:gd name="T31" fmla="*/ 67386 h 1141"/>
                <a:gd name="T32" fmla="*/ 198437 w 814"/>
                <a:gd name="T33" fmla="*/ 88287 h 1141"/>
                <a:gd name="T34" fmla="*/ 242815 w 814"/>
                <a:gd name="T35" fmla="*/ 88287 h 1141"/>
                <a:gd name="T36" fmla="*/ 242815 w 814"/>
                <a:gd name="T37" fmla="*/ 88287 h 1141"/>
                <a:gd name="T38" fmla="*/ 266267 w 814"/>
                <a:gd name="T39" fmla="*/ 182699 h 1141"/>
                <a:gd name="T40" fmla="*/ 266267 w 814"/>
                <a:gd name="T41" fmla="*/ 182699 h 1141"/>
                <a:gd name="T42" fmla="*/ 207096 w 814"/>
                <a:gd name="T43" fmla="*/ 325399 h 1141"/>
                <a:gd name="T44" fmla="*/ 207096 w 814"/>
                <a:gd name="T45" fmla="*/ 325399 h 1141"/>
                <a:gd name="T46" fmla="*/ 64582 w 814"/>
                <a:gd name="T47" fmla="*/ 383776 h 1141"/>
                <a:gd name="T48" fmla="*/ 64582 w 814"/>
                <a:gd name="T49" fmla="*/ 383776 h 1141"/>
                <a:gd name="T50" fmla="*/ 17679 w 814"/>
                <a:gd name="T51" fmla="*/ 378371 h 1141"/>
                <a:gd name="T52" fmla="*/ 17679 w 814"/>
                <a:gd name="T53" fmla="*/ 378371 h 1141"/>
                <a:gd name="T54" fmla="*/ 1443 w 814"/>
                <a:gd name="T55" fmla="*/ 388461 h 1141"/>
                <a:gd name="T56" fmla="*/ 1443 w 814"/>
                <a:gd name="T57" fmla="*/ 388461 h 1141"/>
                <a:gd name="T58" fmla="*/ 10824 w 814"/>
                <a:gd name="T59" fmla="*/ 404677 h 1141"/>
                <a:gd name="T60" fmla="*/ 10824 w 814"/>
                <a:gd name="T61" fmla="*/ 404677 h 1141"/>
                <a:gd name="T62" fmla="*/ 64582 w 814"/>
                <a:gd name="T63" fmla="*/ 410803 h 1141"/>
                <a:gd name="T64" fmla="*/ 64582 w 814"/>
                <a:gd name="T65" fmla="*/ 410803 h 1141"/>
                <a:gd name="T66" fmla="*/ 225858 w 814"/>
                <a:gd name="T67" fmla="*/ 343777 h 1141"/>
                <a:gd name="T68" fmla="*/ 225858 w 814"/>
                <a:gd name="T69" fmla="*/ 343777 h 1141"/>
                <a:gd name="T70" fmla="*/ 293326 w 814"/>
                <a:gd name="T71" fmla="*/ 182699 h 1141"/>
                <a:gd name="T72" fmla="*/ 293326 w 814"/>
                <a:gd name="T73" fmla="*/ 182699 h 1141"/>
                <a:gd name="T74" fmla="*/ 265545 w 814"/>
                <a:gd name="T75" fmla="*/ 73152 h 11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14" h="1141">
                  <a:moveTo>
                    <a:pt x="567" y="74"/>
                  </a:moveTo>
                  <a:lnTo>
                    <a:pt x="663" y="74"/>
                  </a:lnTo>
                  <a:lnTo>
                    <a:pt x="663" y="171"/>
                  </a:lnTo>
                  <a:lnTo>
                    <a:pt x="567" y="171"/>
                  </a:lnTo>
                  <a:lnTo>
                    <a:pt x="567" y="74"/>
                  </a:lnTo>
                  <a:close/>
                  <a:moveTo>
                    <a:pt x="736" y="203"/>
                  </a:moveTo>
                  <a:lnTo>
                    <a:pt x="736" y="203"/>
                  </a:lnTo>
                  <a:cubicBezTo>
                    <a:pt x="736" y="197"/>
                    <a:pt x="737" y="193"/>
                    <a:pt x="737" y="187"/>
                  </a:cubicBezTo>
                  <a:lnTo>
                    <a:pt x="737" y="58"/>
                  </a:lnTo>
                  <a:cubicBezTo>
                    <a:pt x="737" y="27"/>
                    <a:pt x="710" y="0"/>
                    <a:pt x="680" y="0"/>
                  </a:cubicBezTo>
                  <a:lnTo>
                    <a:pt x="550" y="0"/>
                  </a:lnTo>
                  <a:cubicBezTo>
                    <a:pt x="519" y="0"/>
                    <a:pt x="493" y="27"/>
                    <a:pt x="493" y="58"/>
                  </a:cubicBezTo>
                  <a:lnTo>
                    <a:pt x="493" y="187"/>
                  </a:lnTo>
                  <a:cubicBezTo>
                    <a:pt x="493" y="220"/>
                    <a:pt x="519" y="245"/>
                    <a:pt x="550" y="245"/>
                  </a:cubicBezTo>
                  <a:lnTo>
                    <a:pt x="673" y="245"/>
                  </a:lnTo>
                  <a:cubicBezTo>
                    <a:pt x="716" y="325"/>
                    <a:pt x="738" y="415"/>
                    <a:pt x="738" y="507"/>
                  </a:cubicBezTo>
                  <a:cubicBezTo>
                    <a:pt x="738" y="656"/>
                    <a:pt x="680" y="795"/>
                    <a:pt x="574" y="903"/>
                  </a:cubicBezTo>
                  <a:cubicBezTo>
                    <a:pt x="469" y="1007"/>
                    <a:pt x="328" y="1065"/>
                    <a:pt x="179" y="1065"/>
                  </a:cubicBezTo>
                  <a:cubicBezTo>
                    <a:pt x="135" y="1065"/>
                    <a:pt x="91" y="1061"/>
                    <a:pt x="49" y="1050"/>
                  </a:cubicBezTo>
                  <a:cubicBezTo>
                    <a:pt x="29" y="1046"/>
                    <a:pt x="9" y="1058"/>
                    <a:pt x="4" y="1078"/>
                  </a:cubicBezTo>
                  <a:cubicBezTo>
                    <a:pt x="0" y="1098"/>
                    <a:pt x="11" y="1119"/>
                    <a:pt x="30" y="1123"/>
                  </a:cubicBezTo>
                  <a:cubicBezTo>
                    <a:pt x="79" y="1135"/>
                    <a:pt x="128" y="1140"/>
                    <a:pt x="179" y="1140"/>
                  </a:cubicBezTo>
                  <a:cubicBezTo>
                    <a:pt x="347" y="1140"/>
                    <a:pt x="507" y="1074"/>
                    <a:pt x="626" y="954"/>
                  </a:cubicBezTo>
                  <a:cubicBezTo>
                    <a:pt x="746" y="834"/>
                    <a:pt x="813" y="676"/>
                    <a:pt x="813" y="507"/>
                  </a:cubicBezTo>
                  <a:cubicBezTo>
                    <a:pt x="813" y="400"/>
                    <a:pt x="786" y="295"/>
                    <a:pt x="736" y="203"/>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sp>
          <p:nvSpPr>
            <p:cNvPr id="33" name="Freeform 32">
              <a:extLst>
                <a:ext uri="{FF2B5EF4-FFF2-40B4-BE49-F238E27FC236}">
                  <a16:creationId xmlns:a16="http://schemas.microsoft.com/office/drawing/2014/main" id="{D9C77A0C-84A7-E64D-B6EC-D8F9E1CB96FD}"/>
                </a:ext>
              </a:extLst>
            </p:cNvPr>
            <p:cNvSpPr>
              <a:spLocks noChangeArrowheads="1"/>
            </p:cNvSpPr>
            <p:nvPr/>
          </p:nvSpPr>
          <p:spPr bwMode="auto">
            <a:xfrm>
              <a:off x="1946912" y="3046958"/>
              <a:ext cx="471098" cy="656605"/>
            </a:xfrm>
            <a:custGeom>
              <a:avLst/>
              <a:gdLst>
                <a:gd name="T0" fmla="*/ 99972 w 852"/>
                <a:gd name="T1" fmla="*/ 399312 h 1186"/>
                <a:gd name="T2" fmla="*/ 66168 w 852"/>
                <a:gd name="T3" fmla="*/ 399312 h 1186"/>
                <a:gd name="T4" fmla="*/ 66168 w 852"/>
                <a:gd name="T5" fmla="*/ 365106 h 1186"/>
                <a:gd name="T6" fmla="*/ 99972 w 852"/>
                <a:gd name="T7" fmla="*/ 365106 h 1186"/>
                <a:gd name="T8" fmla="*/ 99972 w 852"/>
                <a:gd name="T9" fmla="*/ 399312 h 1186"/>
                <a:gd name="T10" fmla="*/ 106445 w 852"/>
                <a:gd name="T11" fmla="*/ 338821 h 1186"/>
                <a:gd name="T12" fmla="*/ 60055 w 852"/>
                <a:gd name="T13" fmla="*/ 338821 h 1186"/>
                <a:gd name="T14" fmla="*/ 60055 w 852"/>
                <a:gd name="T15" fmla="*/ 338821 h 1186"/>
                <a:gd name="T16" fmla="*/ 59695 w 852"/>
                <a:gd name="T17" fmla="*/ 338821 h 1186"/>
                <a:gd name="T18" fmla="*/ 59695 w 852"/>
                <a:gd name="T19" fmla="*/ 338821 h 1186"/>
                <a:gd name="T20" fmla="*/ 26611 w 852"/>
                <a:gd name="T21" fmla="*/ 228281 h 1186"/>
                <a:gd name="T22" fmla="*/ 26611 w 852"/>
                <a:gd name="T23" fmla="*/ 228281 h 1186"/>
                <a:gd name="T24" fmla="*/ 85587 w 852"/>
                <a:gd name="T25" fmla="*/ 85695 h 1186"/>
                <a:gd name="T26" fmla="*/ 85587 w 852"/>
                <a:gd name="T27" fmla="*/ 85695 h 1186"/>
                <a:gd name="T28" fmla="*/ 227993 w 852"/>
                <a:gd name="T29" fmla="*/ 26645 h 1186"/>
                <a:gd name="T30" fmla="*/ 227993 w 852"/>
                <a:gd name="T31" fmla="*/ 26645 h 1186"/>
                <a:gd name="T32" fmla="*/ 286969 w 852"/>
                <a:gd name="T33" fmla="*/ 35646 h 1186"/>
                <a:gd name="T34" fmla="*/ 286969 w 852"/>
                <a:gd name="T35" fmla="*/ 35646 h 1186"/>
                <a:gd name="T36" fmla="*/ 303511 w 852"/>
                <a:gd name="T37" fmla="*/ 26645 h 1186"/>
                <a:gd name="T38" fmla="*/ 303511 w 852"/>
                <a:gd name="T39" fmla="*/ 26645 h 1186"/>
                <a:gd name="T40" fmla="*/ 294880 w 852"/>
                <a:gd name="T41" fmla="*/ 10082 h 1186"/>
                <a:gd name="T42" fmla="*/ 294880 w 852"/>
                <a:gd name="T43" fmla="*/ 10082 h 1186"/>
                <a:gd name="T44" fmla="*/ 227993 w 852"/>
                <a:gd name="T45" fmla="*/ 0 h 1186"/>
                <a:gd name="T46" fmla="*/ 227993 w 852"/>
                <a:gd name="T47" fmla="*/ 0 h 1186"/>
                <a:gd name="T48" fmla="*/ 66528 w 852"/>
                <a:gd name="T49" fmla="*/ 66612 h 1186"/>
                <a:gd name="T50" fmla="*/ 66528 w 852"/>
                <a:gd name="T51" fmla="*/ 66612 h 1186"/>
                <a:gd name="T52" fmla="*/ 0 w 852"/>
                <a:gd name="T53" fmla="*/ 228281 h 1186"/>
                <a:gd name="T54" fmla="*/ 0 w 852"/>
                <a:gd name="T55" fmla="*/ 228281 h 1186"/>
                <a:gd name="T56" fmla="*/ 39557 w 852"/>
                <a:gd name="T57" fmla="*/ 356104 h 1186"/>
                <a:gd name="T58" fmla="*/ 39557 w 852"/>
                <a:gd name="T59" fmla="*/ 356104 h 1186"/>
                <a:gd name="T60" fmla="*/ 39557 w 852"/>
                <a:gd name="T61" fmla="*/ 359345 h 1186"/>
                <a:gd name="T62" fmla="*/ 39557 w 852"/>
                <a:gd name="T63" fmla="*/ 405793 h 1186"/>
                <a:gd name="T64" fmla="*/ 39557 w 852"/>
                <a:gd name="T65" fmla="*/ 405793 h 1186"/>
                <a:gd name="T66" fmla="*/ 60055 w 852"/>
                <a:gd name="T67" fmla="*/ 426677 h 1186"/>
                <a:gd name="T68" fmla="*/ 106445 w 852"/>
                <a:gd name="T69" fmla="*/ 426677 h 1186"/>
                <a:gd name="T70" fmla="*/ 106445 w 852"/>
                <a:gd name="T71" fmla="*/ 426677 h 1186"/>
                <a:gd name="T72" fmla="*/ 127302 w 852"/>
                <a:gd name="T73" fmla="*/ 405793 h 1186"/>
                <a:gd name="T74" fmla="*/ 127302 w 852"/>
                <a:gd name="T75" fmla="*/ 359345 h 1186"/>
                <a:gd name="T76" fmla="*/ 127302 w 852"/>
                <a:gd name="T77" fmla="*/ 359345 h 1186"/>
                <a:gd name="T78" fmla="*/ 106445 w 852"/>
                <a:gd name="T79" fmla="*/ 338821 h 118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852" h="1186">
                  <a:moveTo>
                    <a:pt x="278" y="1109"/>
                  </a:moveTo>
                  <a:lnTo>
                    <a:pt x="184" y="1109"/>
                  </a:lnTo>
                  <a:lnTo>
                    <a:pt x="184" y="1014"/>
                  </a:lnTo>
                  <a:lnTo>
                    <a:pt x="278" y="1014"/>
                  </a:lnTo>
                  <a:lnTo>
                    <a:pt x="278" y="1109"/>
                  </a:lnTo>
                  <a:close/>
                  <a:moveTo>
                    <a:pt x="296" y="941"/>
                  </a:moveTo>
                  <a:lnTo>
                    <a:pt x="167" y="941"/>
                  </a:lnTo>
                  <a:cubicBezTo>
                    <a:pt x="166" y="941"/>
                    <a:pt x="166" y="941"/>
                    <a:pt x="166" y="941"/>
                  </a:cubicBezTo>
                  <a:cubicBezTo>
                    <a:pt x="105" y="848"/>
                    <a:pt x="74" y="743"/>
                    <a:pt x="74" y="634"/>
                  </a:cubicBezTo>
                  <a:cubicBezTo>
                    <a:pt x="74" y="485"/>
                    <a:pt x="132" y="343"/>
                    <a:pt x="238" y="238"/>
                  </a:cubicBezTo>
                  <a:cubicBezTo>
                    <a:pt x="343" y="132"/>
                    <a:pt x="484" y="74"/>
                    <a:pt x="634" y="74"/>
                  </a:cubicBezTo>
                  <a:cubicBezTo>
                    <a:pt x="690" y="74"/>
                    <a:pt x="745" y="83"/>
                    <a:pt x="798" y="99"/>
                  </a:cubicBezTo>
                  <a:cubicBezTo>
                    <a:pt x="818" y="105"/>
                    <a:pt x="838" y="93"/>
                    <a:pt x="844" y="74"/>
                  </a:cubicBezTo>
                  <a:cubicBezTo>
                    <a:pt x="851" y="55"/>
                    <a:pt x="839" y="34"/>
                    <a:pt x="820" y="28"/>
                  </a:cubicBezTo>
                  <a:cubicBezTo>
                    <a:pt x="760" y="9"/>
                    <a:pt x="697" y="0"/>
                    <a:pt x="634" y="0"/>
                  </a:cubicBezTo>
                  <a:cubicBezTo>
                    <a:pt x="465" y="0"/>
                    <a:pt x="305" y="65"/>
                    <a:pt x="185" y="185"/>
                  </a:cubicBezTo>
                  <a:cubicBezTo>
                    <a:pt x="65" y="305"/>
                    <a:pt x="0" y="464"/>
                    <a:pt x="0" y="634"/>
                  </a:cubicBezTo>
                  <a:cubicBezTo>
                    <a:pt x="0" y="761"/>
                    <a:pt x="38" y="884"/>
                    <a:pt x="110" y="989"/>
                  </a:cubicBezTo>
                  <a:cubicBezTo>
                    <a:pt x="110" y="992"/>
                    <a:pt x="110" y="995"/>
                    <a:pt x="110" y="998"/>
                  </a:cubicBezTo>
                  <a:lnTo>
                    <a:pt x="110" y="1127"/>
                  </a:lnTo>
                  <a:cubicBezTo>
                    <a:pt x="110" y="1158"/>
                    <a:pt x="135" y="1185"/>
                    <a:pt x="167" y="1185"/>
                  </a:cubicBezTo>
                  <a:lnTo>
                    <a:pt x="296" y="1185"/>
                  </a:lnTo>
                  <a:cubicBezTo>
                    <a:pt x="327" y="1185"/>
                    <a:pt x="354" y="1158"/>
                    <a:pt x="354" y="1127"/>
                  </a:cubicBezTo>
                  <a:lnTo>
                    <a:pt x="354" y="998"/>
                  </a:lnTo>
                  <a:cubicBezTo>
                    <a:pt x="354" y="966"/>
                    <a:pt x="327" y="941"/>
                    <a:pt x="296" y="941"/>
                  </a:cubicBez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sz="900"/>
            </a:p>
          </p:txBody>
        </p:sp>
      </p:grpSp>
    </p:spTree>
    <p:extLst>
      <p:ext uri="{BB962C8B-B14F-4D97-AF65-F5344CB8AC3E}">
        <p14:creationId xmlns:p14="http://schemas.microsoft.com/office/powerpoint/2010/main" val="46936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1" fill="hold" grpId="0" nodeType="withEffect">
                                  <p:stCondLst>
                                    <p:cond delay="5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1000" fill="hold"/>
                                        <p:tgtEl>
                                          <p:spTgt spid="10"/>
                                        </p:tgtEl>
                                        <p:attrNameLst>
                                          <p:attrName>ppt_x</p:attrName>
                                        </p:attrNameLst>
                                      </p:cBhvr>
                                      <p:tavLst>
                                        <p:tav tm="0">
                                          <p:val>
                                            <p:strVal val="#ppt_x"/>
                                          </p:val>
                                        </p:tav>
                                        <p:tav tm="100000">
                                          <p:val>
                                            <p:strVal val="#ppt_x"/>
                                          </p:val>
                                        </p:tav>
                                      </p:tavLst>
                                    </p:anim>
                                    <p:anim calcmode="lin" valueType="num">
                                      <p:cBhvr additive="base">
                                        <p:cTn id="16" dur="10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8"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0-#ppt_w/2"/>
                                          </p:val>
                                        </p:tav>
                                        <p:tav tm="100000">
                                          <p:val>
                                            <p:strVal val="#ppt_x"/>
                                          </p:val>
                                        </p:tav>
                                      </p:tavLst>
                                    </p:anim>
                                    <p:anim calcmode="lin" valueType="num">
                                      <p:cBhvr additive="base">
                                        <p:cTn id="20" dur="10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5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1000" fill="hold"/>
                                        <p:tgtEl>
                                          <p:spTgt spid="8"/>
                                        </p:tgtEl>
                                        <p:attrNameLst>
                                          <p:attrName>ppt_x</p:attrName>
                                        </p:attrNameLst>
                                      </p:cBhvr>
                                      <p:tavLst>
                                        <p:tav tm="0">
                                          <p:val>
                                            <p:strVal val="0-#ppt_w/2"/>
                                          </p:val>
                                        </p:tav>
                                        <p:tav tm="100000">
                                          <p:val>
                                            <p:strVal val="#ppt_x"/>
                                          </p:val>
                                        </p:tav>
                                      </p:tavLst>
                                    </p:anim>
                                    <p:anim calcmode="lin" valueType="num">
                                      <p:cBhvr additive="base">
                                        <p:cTn id="24" dur="1000" fill="hold"/>
                                        <p:tgtEl>
                                          <p:spTgt spid="8"/>
                                        </p:tgtEl>
                                        <p:attrNameLst>
                                          <p:attrName>ppt_y</p:attrName>
                                        </p:attrNameLst>
                                      </p:cBhvr>
                                      <p:tavLst>
                                        <p:tav tm="0">
                                          <p:val>
                                            <p:strVal val="#ppt_y"/>
                                          </p:val>
                                        </p:tav>
                                        <p:tav tm="100000">
                                          <p:val>
                                            <p:strVal val="#ppt_y"/>
                                          </p:val>
                                        </p:tav>
                                      </p:tavLst>
                                    </p:anim>
                                  </p:childTnLst>
                                </p:cTn>
                              </p:par>
                              <p:par>
                                <p:cTn id="25" presetID="10" presetClass="entr" presetSubtype="0" fill="hold" nodeType="withEffect">
                                  <p:stCondLst>
                                    <p:cond delay="1500"/>
                                  </p:stCondLst>
                                  <p:childTnLst>
                                    <p:set>
                                      <p:cBhvr>
                                        <p:cTn id="26" dur="1" fill="hold">
                                          <p:stCondLst>
                                            <p:cond delay="0"/>
                                          </p:stCondLst>
                                        </p:cTn>
                                        <p:tgtEl>
                                          <p:spTgt spid="196"/>
                                        </p:tgtEl>
                                        <p:attrNameLst>
                                          <p:attrName>style.visibility</p:attrName>
                                        </p:attrNameLst>
                                      </p:cBhvr>
                                      <p:to>
                                        <p:strVal val="visible"/>
                                      </p:to>
                                    </p:set>
                                    <p:animEffect transition="in" filter="fade">
                                      <p:cBhvr>
                                        <p:cTn id="27" dur="750"/>
                                        <p:tgtEl>
                                          <p:spTgt spid="196"/>
                                        </p:tgtEl>
                                      </p:cBhvr>
                                    </p:animEffect>
                                  </p:childTnLst>
                                </p:cTn>
                              </p:par>
                              <p:par>
                                <p:cTn id="28" presetID="10" presetClass="entr" presetSubtype="0" fill="hold" grpId="0" nodeType="withEffect">
                                  <p:stCondLst>
                                    <p:cond delay="1500"/>
                                  </p:stCondLst>
                                  <p:childTnLst>
                                    <p:set>
                                      <p:cBhvr>
                                        <p:cTn id="29" dur="1" fill="hold">
                                          <p:stCondLst>
                                            <p:cond delay="0"/>
                                          </p:stCondLst>
                                        </p:cTn>
                                        <p:tgtEl>
                                          <p:spTgt spid="190"/>
                                        </p:tgtEl>
                                        <p:attrNameLst>
                                          <p:attrName>style.visibility</p:attrName>
                                        </p:attrNameLst>
                                      </p:cBhvr>
                                      <p:to>
                                        <p:strVal val="visible"/>
                                      </p:to>
                                    </p:set>
                                    <p:animEffect transition="in" filter="fade">
                                      <p:cBhvr>
                                        <p:cTn id="30" dur="750"/>
                                        <p:tgtEl>
                                          <p:spTgt spid="190"/>
                                        </p:tgtEl>
                                      </p:cBhvr>
                                    </p:animEffect>
                                  </p:childTnLst>
                                </p:cTn>
                              </p:par>
                              <p:par>
                                <p:cTn id="31" presetID="10" presetClass="entr" presetSubtype="0" fill="hold" grpId="0" nodeType="withEffect">
                                  <p:stCondLst>
                                    <p:cond delay="1500"/>
                                  </p:stCondLst>
                                  <p:childTnLst>
                                    <p:set>
                                      <p:cBhvr>
                                        <p:cTn id="32" dur="1" fill="hold">
                                          <p:stCondLst>
                                            <p:cond delay="0"/>
                                          </p:stCondLst>
                                        </p:cTn>
                                        <p:tgtEl>
                                          <p:spTgt spid="187"/>
                                        </p:tgtEl>
                                        <p:attrNameLst>
                                          <p:attrName>style.visibility</p:attrName>
                                        </p:attrNameLst>
                                      </p:cBhvr>
                                      <p:to>
                                        <p:strVal val="visible"/>
                                      </p:to>
                                    </p:set>
                                    <p:animEffect transition="in" filter="fade">
                                      <p:cBhvr>
                                        <p:cTn id="33" dur="750"/>
                                        <p:tgtEl>
                                          <p:spTgt spid="187"/>
                                        </p:tgtEl>
                                      </p:cBhvr>
                                    </p:animEffect>
                                  </p:childTnLst>
                                </p:cTn>
                              </p:par>
                              <p:par>
                                <p:cTn id="34" presetID="10" presetClass="entr" presetSubtype="0" fill="hold" grpId="0" nodeType="withEffect">
                                  <p:stCondLst>
                                    <p:cond delay="1500"/>
                                  </p:stCondLst>
                                  <p:childTnLst>
                                    <p:set>
                                      <p:cBhvr>
                                        <p:cTn id="35" dur="1" fill="hold">
                                          <p:stCondLst>
                                            <p:cond delay="0"/>
                                          </p:stCondLst>
                                        </p:cTn>
                                        <p:tgtEl>
                                          <p:spTgt spid="188"/>
                                        </p:tgtEl>
                                        <p:attrNameLst>
                                          <p:attrName>style.visibility</p:attrName>
                                        </p:attrNameLst>
                                      </p:cBhvr>
                                      <p:to>
                                        <p:strVal val="visible"/>
                                      </p:to>
                                    </p:set>
                                    <p:animEffect transition="in" filter="fade">
                                      <p:cBhvr>
                                        <p:cTn id="36" dur="750"/>
                                        <p:tgtEl>
                                          <p:spTgt spid="188"/>
                                        </p:tgtEl>
                                      </p:cBhvr>
                                    </p:animEffect>
                                  </p:childTnLst>
                                </p:cTn>
                              </p:par>
                              <p:par>
                                <p:cTn id="37" presetID="10" presetClass="entr" presetSubtype="0" fill="hold" grpId="0" nodeType="withEffect">
                                  <p:stCondLst>
                                    <p:cond delay="1500"/>
                                  </p:stCondLst>
                                  <p:childTnLst>
                                    <p:set>
                                      <p:cBhvr>
                                        <p:cTn id="38" dur="1" fill="hold">
                                          <p:stCondLst>
                                            <p:cond delay="0"/>
                                          </p:stCondLst>
                                        </p:cTn>
                                        <p:tgtEl>
                                          <p:spTgt spid="206"/>
                                        </p:tgtEl>
                                        <p:attrNameLst>
                                          <p:attrName>style.visibility</p:attrName>
                                        </p:attrNameLst>
                                      </p:cBhvr>
                                      <p:to>
                                        <p:strVal val="visible"/>
                                      </p:to>
                                    </p:set>
                                    <p:animEffect transition="in" filter="fade">
                                      <p:cBhvr>
                                        <p:cTn id="39" dur="750"/>
                                        <p:tgtEl>
                                          <p:spTgt spid="206"/>
                                        </p:tgtEl>
                                      </p:cBhvr>
                                    </p:animEffect>
                                  </p:childTnLst>
                                </p:cTn>
                              </p:par>
                              <p:par>
                                <p:cTn id="40" presetID="10" presetClass="entr" presetSubtype="0" fill="hold" grpId="0" nodeType="withEffect">
                                  <p:stCondLst>
                                    <p:cond delay="1500"/>
                                  </p:stCondLst>
                                  <p:childTnLst>
                                    <p:set>
                                      <p:cBhvr>
                                        <p:cTn id="41" dur="1" fill="hold">
                                          <p:stCondLst>
                                            <p:cond delay="0"/>
                                          </p:stCondLst>
                                        </p:cTn>
                                        <p:tgtEl>
                                          <p:spTgt spid="193"/>
                                        </p:tgtEl>
                                        <p:attrNameLst>
                                          <p:attrName>style.visibility</p:attrName>
                                        </p:attrNameLst>
                                      </p:cBhvr>
                                      <p:to>
                                        <p:strVal val="visible"/>
                                      </p:to>
                                    </p:set>
                                    <p:animEffect transition="in" filter="fade">
                                      <p:cBhvr>
                                        <p:cTn id="42" dur="750"/>
                                        <p:tgtEl>
                                          <p:spTgt spid="193"/>
                                        </p:tgtEl>
                                      </p:cBhvr>
                                    </p:animEffect>
                                  </p:childTnLst>
                                </p:cTn>
                              </p:par>
                              <p:par>
                                <p:cTn id="43" presetID="10" presetClass="entr" presetSubtype="0" fill="hold" grpId="0" nodeType="withEffect">
                                  <p:stCondLst>
                                    <p:cond delay="1500"/>
                                  </p:stCondLst>
                                  <p:childTnLst>
                                    <p:set>
                                      <p:cBhvr>
                                        <p:cTn id="44" dur="1" fill="hold">
                                          <p:stCondLst>
                                            <p:cond delay="0"/>
                                          </p:stCondLst>
                                        </p:cTn>
                                        <p:tgtEl>
                                          <p:spTgt spid="194"/>
                                        </p:tgtEl>
                                        <p:attrNameLst>
                                          <p:attrName>style.visibility</p:attrName>
                                        </p:attrNameLst>
                                      </p:cBhvr>
                                      <p:to>
                                        <p:strVal val="visible"/>
                                      </p:to>
                                    </p:set>
                                    <p:animEffect transition="in" filter="fade">
                                      <p:cBhvr>
                                        <p:cTn id="45" dur="750"/>
                                        <p:tgtEl>
                                          <p:spTgt spid="194"/>
                                        </p:tgtEl>
                                      </p:cBhvr>
                                    </p:animEffect>
                                  </p:childTnLst>
                                </p:cTn>
                              </p:par>
                              <p:par>
                                <p:cTn id="46" presetID="10" presetClass="entr" presetSubtype="0" fill="hold" grpId="0" nodeType="withEffect">
                                  <p:stCondLst>
                                    <p:cond delay="1500"/>
                                  </p:stCondLst>
                                  <p:childTnLst>
                                    <p:set>
                                      <p:cBhvr>
                                        <p:cTn id="47" dur="1" fill="hold">
                                          <p:stCondLst>
                                            <p:cond delay="0"/>
                                          </p:stCondLst>
                                        </p:cTn>
                                        <p:tgtEl>
                                          <p:spTgt spid="185"/>
                                        </p:tgtEl>
                                        <p:attrNameLst>
                                          <p:attrName>style.visibility</p:attrName>
                                        </p:attrNameLst>
                                      </p:cBhvr>
                                      <p:to>
                                        <p:strVal val="visible"/>
                                      </p:to>
                                    </p:set>
                                    <p:animEffect transition="in" filter="fade">
                                      <p:cBhvr>
                                        <p:cTn id="48" dur="750"/>
                                        <p:tgtEl>
                                          <p:spTgt spid="185"/>
                                        </p:tgtEl>
                                      </p:cBhvr>
                                    </p:animEffect>
                                  </p:childTnLst>
                                </p:cTn>
                              </p:par>
                              <p:par>
                                <p:cTn id="49" presetID="10" presetClass="entr" presetSubtype="0" fill="hold" grpId="0" nodeType="withEffect">
                                  <p:stCondLst>
                                    <p:cond delay="1500"/>
                                  </p:stCondLst>
                                  <p:childTnLst>
                                    <p:set>
                                      <p:cBhvr>
                                        <p:cTn id="50" dur="1" fill="hold">
                                          <p:stCondLst>
                                            <p:cond delay="0"/>
                                          </p:stCondLst>
                                        </p:cTn>
                                        <p:tgtEl>
                                          <p:spTgt spid="186"/>
                                        </p:tgtEl>
                                        <p:attrNameLst>
                                          <p:attrName>style.visibility</p:attrName>
                                        </p:attrNameLst>
                                      </p:cBhvr>
                                      <p:to>
                                        <p:strVal val="visible"/>
                                      </p:to>
                                    </p:set>
                                    <p:animEffect transition="in" filter="fade">
                                      <p:cBhvr>
                                        <p:cTn id="51" dur="750"/>
                                        <p:tgtEl>
                                          <p:spTgt spid="186"/>
                                        </p:tgtEl>
                                      </p:cBhvr>
                                    </p:animEffect>
                                  </p:childTnLst>
                                </p:cTn>
                              </p:par>
                              <p:par>
                                <p:cTn id="52" presetID="10" presetClass="entr" presetSubtype="0" fill="hold" nodeType="withEffect">
                                  <p:stCondLst>
                                    <p:cond delay="1500"/>
                                  </p:stCondLst>
                                  <p:childTnLst>
                                    <p:set>
                                      <p:cBhvr>
                                        <p:cTn id="53" dur="1" fill="hold">
                                          <p:stCondLst>
                                            <p:cond delay="0"/>
                                          </p:stCondLst>
                                        </p:cTn>
                                        <p:tgtEl>
                                          <p:spTgt spid="199"/>
                                        </p:tgtEl>
                                        <p:attrNameLst>
                                          <p:attrName>style.visibility</p:attrName>
                                        </p:attrNameLst>
                                      </p:cBhvr>
                                      <p:to>
                                        <p:strVal val="visible"/>
                                      </p:to>
                                    </p:set>
                                    <p:animEffect transition="in" filter="fade">
                                      <p:cBhvr>
                                        <p:cTn id="54" dur="750"/>
                                        <p:tgtEl>
                                          <p:spTgt spid="199"/>
                                        </p:tgtEl>
                                      </p:cBhvr>
                                    </p:animEffect>
                                  </p:childTnLst>
                                </p:cTn>
                              </p:par>
                              <p:par>
                                <p:cTn id="55" presetID="10" presetClass="entr" presetSubtype="0" fill="hold" grpId="0" nodeType="withEffect">
                                  <p:stCondLst>
                                    <p:cond delay="1500"/>
                                  </p:stCondLst>
                                  <p:childTnLst>
                                    <p:set>
                                      <p:cBhvr>
                                        <p:cTn id="56" dur="1" fill="hold">
                                          <p:stCondLst>
                                            <p:cond delay="0"/>
                                          </p:stCondLst>
                                        </p:cTn>
                                        <p:tgtEl>
                                          <p:spTgt spid="184"/>
                                        </p:tgtEl>
                                        <p:attrNameLst>
                                          <p:attrName>style.visibility</p:attrName>
                                        </p:attrNameLst>
                                      </p:cBhvr>
                                      <p:to>
                                        <p:strVal val="visible"/>
                                      </p:to>
                                    </p:set>
                                    <p:animEffect transition="in" filter="fade">
                                      <p:cBhvr>
                                        <p:cTn id="57" dur="750"/>
                                        <p:tgtEl>
                                          <p:spTgt spid="184"/>
                                        </p:tgtEl>
                                      </p:cBhvr>
                                    </p:animEffect>
                                  </p:childTnLst>
                                </p:cTn>
                              </p:par>
                              <p:par>
                                <p:cTn id="58" presetID="10" presetClass="entr" presetSubtype="0" fill="hold" grpId="0" nodeType="withEffect">
                                  <p:stCondLst>
                                    <p:cond delay="150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750"/>
                                        <p:tgtEl>
                                          <p:spTgt spid="29"/>
                                        </p:tgtEl>
                                      </p:cBhvr>
                                    </p:animEffect>
                                  </p:childTnLst>
                                </p:cTn>
                              </p:par>
                              <p:par>
                                <p:cTn id="61" presetID="10" presetClass="entr" presetSubtype="0" fill="hold" nodeType="withEffect">
                                  <p:stCondLst>
                                    <p:cond delay="150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4" grpId="0"/>
      <p:bldP spid="8" grpId="0" animBg="1"/>
      <p:bldP spid="9" grpId="0" animBg="1"/>
      <p:bldP spid="10" grpId="0" animBg="1"/>
      <p:bldP spid="11" grpId="0" animBg="1"/>
      <p:bldP spid="185" grpId="0"/>
      <p:bldP spid="186" grpId="0"/>
      <p:bldP spid="187" grpId="0"/>
      <p:bldP spid="188" grpId="0"/>
      <p:bldP spid="190" grpId="0"/>
      <p:bldP spid="193" grpId="0"/>
      <p:bldP spid="194" grpId="0"/>
      <p:bldP spid="206" grpId="0" animBg="1"/>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3">
            <a:extLst>
              <a:ext uri="{FF2B5EF4-FFF2-40B4-BE49-F238E27FC236}">
                <a16:creationId xmlns:a16="http://schemas.microsoft.com/office/drawing/2014/main" id="{58FDA600-FBC8-B746-A2EF-DF3DE80FA174}"/>
              </a:ext>
            </a:extLst>
          </p:cNvPr>
          <p:cNvSpPr>
            <a:spLocks noGrp="1"/>
          </p:cNvSpPr>
          <p:nvPr>
            <p:ph type="title"/>
          </p:nvPr>
        </p:nvSpPr>
        <p:spPr>
          <a:xfrm>
            <a:off x="569202" y="150486"/>
            <a:ext cx="4587589" cy="1325563"/>
          </a:xfrm>
        </p:spPr>
        <p:txBody>
          <a:bodyPr/>
          <a:lstStyle/>
          <a:p>
            <a:r>
              <a:rPr lang="en-US" b="1" dirty="0">
                <a:latin typeface="Century Gothic" panose="020B0502020202020204" pitchFamily="34" charset="0"/>
              </a:rPr>
              <a:t>Introduction</a:t>
            </a:r>
          </a:p>
        </p:txBody>
      </p:sp>
      <p:sp>
        <p:nvSpPr>
          <p:cNvPr id="5" name="CuadroTexto 4">
            <a:extLst>
              <a:ext uri="{FF2B5EF4-FFF2-40B4-BE49-F238E27FC236}">
                <a16:creationId xmlns:a16="http://schemas.microsoft.com/office/drawing/2014/main" id="{43C8091A-72C0-304E-AC44-E576A070C163}"/>
              </a:ext>
            </a:extLst>
          </p:cNvPr>
          <p:cNvSpPr txBox="1"/>
          <p:nvPr/>
        </p:nvSpPr>
        <p:spPr>
          <a:xfrm>
            <a:off x="324653" y="1217733"/>
            <a:ext cx="7490277" cy="6294031"/>
          </a:xfrm>
          <a:prstGeom prst="rect">
            <a:avLst/>
          </a:prstGeom>
          <a:noFill/>
        </p:spPr>
        <p:txBody>
          <a:bodyPr wrap="square" rtlCol="0">
            <a:spAutoFit/>
          </a:bodyPr>
          <a:lstStyle/>
          <a:p>
            <a:pPr fontAlgn="base"/>
            <a:r>
              <a:rPr lang="en-US" sz="1200" b="1" dirty="0">
                <a:latin typeface="Century Gothic" panose="020B0502020202020204" pitchFamily="34" charset="0"/>
              </a:rPr>
              <a:t>Motivation: </a:t>
            </a:r>
          </a:p>
          <a:p>
            <a:r>
              <a:rPr lang="en-US" sz="1200" dirty="0">
                <a:latin typeface="Century Gothic" panose="020B0502020202020204" pitchFamily="34" charset="0"/>
              </a:rPr>
              <a:t>Money for Broadway shows is typically raised by a small group of producers. Besides the initial costs of producing the show, the producers are also responsible for the weekly wages of the cast and crew as well as the rent for the theatre in which the show is played. It typically takes investors 1 year to 18 months to break even. Broadway shows are a high risk/ high reward investments - less than 1 in 5 shows make a profit, however when there is a hit show like Lion King, Phantom of the Opera or Hamilton, the  returns are enormous. </a:t>
            </a:r>
          </a:p>
          <a:p>
            <a:r>
              <a:rPr lang="en-US" sz="1200" dirty="0">
                <a:latin typeface="Century Gothic" panose="020B0502020202020204" pitchFamily="34" charset="0"/>
              </a:rPr>
              <a:t>Our project predicts how the Broadway industry can maximize profit on ticket sales and theatre attendance.</a:t>
            </a:r>
          </a:p>
          <a:p>
            <a:endParaRPr lang="en-US" sz="1200" dirty="0">
              <a:latin typeface="Century Gothic" panose="020B0502020202020204" pitchFamily="34" charset="0"/>
            </a:endParaRPr>
          </a:p>
          <a:p>
            <a:r>
              <a:rPr lang="en-US" sz="1200" b="1" dirty="0">
                <a:latin typeface="Century Gothic" panose="020B0502020202020204" pitchFamily="34" charset="0"/>
              </a:rPr>
              <a:t>Stakeholders:</a:t>
            </a:r>
          </a:p>
          <a:p>
            <a:r>
              <a:rPr lang="en-US" sz="1200" b="1" dirty="0">
                <a:latin typeface="Century Gothic" panose="020B0502020202020204" pitchFamily="34" charset="0"/>
              </a:rPr>
              <a:t>- Primary Stakeholders:</a:t>
            </a:r>
            <a:r>
              <a:rPr lang="en-US" sz="1200" dirty="0">
                <a:latin typeface="Century Gothic" panose="020B0502020202020204" pitchFamily="34" charset="0"/>
              </a:rPr>
              <a:t> Investors and Producers</a:t>
            </a:r>
          </a:p>
          <a:p>
            <a:r>
              <a:rPr lang="en-US" sz="1200" b="1" dirty="0">
                <a:latin typeface="Century Gothic" panose="020B0502020202020204" pitchFamily="34" charset="0"/>
              </a:rPr>
              <a:t>- Secondary Stakeholders: </a:t>
            </a:r>
            <a:r>
              <a:rPr lang="en-US" sz="1200" dirty="0">
                <a:latin typeface="Century Gothic" panose="020B0502020202020204" pitchFamily="34" charset="0"/>
              </a:rPr>
              <a:t>Theatre owners &amp; managers, Donors and Crew</a:t>
            </a:r>
          </a:p>
          <a:p>
            <a:endParaRPr lang="en-US" sz="1200" dirty="0">
              <a:latin typeface="Century Gothic" panose="020B0502020202020204" pitchFamily="34" charset="0"/>
            </a:endParaRPr>
          </a:p>
          <a:p>
            <a:r>
              <a:rPr lang="en-US" sz="1200" b="1" dirty="0">
                <a:latin typeface="Century Gothic" panose="020B0502020202020204" pitchFamily="34" charset="0"/>
              </a:rPr>
              <a:t>Main Question: </a:t>
            </a:r>
          </a:p>
          <a:p>
            <a:r>
              <a:rPr lang="en-US" sz="1200" dirty="0">
                <a:latin typeface="Century Gothic" panose="020B0502020202020204" pitchFamily="34" charset="0"/>
              </a:rPr>
              <a:t>What are the trends in Broadway show attendance, ticket sales, playing weeks/months and expected profits given historical data of Broadway shows?   </a:t>
            </a:r>
          </a:p>
          <a:p>
            <a:endParaRPr lang="en-US" sz="1200" b="1" dirty="0">
              <a:latin typeface="Century Gothic" panose="020B0502020202020204" pitchFamily="34" charset="0"/>
            </a:endParaRPr>
          </a:p>
          <a:p>
            <a:r>
              <a:rPr lang="en-US" sz="1200" b="1" dirty="0">
                <a:latin typeface="Century Gothic" panose="020B0502020202020204" pitchFamily="34" charset="0"/>
              </a:rPr>
              <a:t>Our Approaches: </a:t>
            </a:r>
          </a:p>
          <a:p>
            <a:pPr marL="285750" indent="-285750">
              <a:buFontTx/>
              <a:buChar char="-"/>
            </a:pPr>
            <a:r>
              <a:rPr lang="en-US" sz="1200" b="1" dirty="0">
                <a:latin typeface="Century Gothic" panose="020B0502020202020204" pitchFamily="34" charset="0"/>
              </a:rPr>
              <a:t>Trial: </a:t>
            </a:r>
          </a:p>
          <a:p>
            <a:r>
              <a:rPr lang="en-US" sz="1200" dirty="0">
                <a:latin typeface="Century Gothic" panose="020B0502020202020204" pitchFamily="34" charset="0"/>
              </a:rPr>
              <a:t>Linear Regression</a:t>
            </a:r>
          </a:p>
          <a:p>
            <a:r>
              <a:rPr lang="en-US" sz="1200" b="1" dirty="0">
                <a:latin typeface="Century Gothic" panose="020B0502020202020204" pitchFamily="34" charset="0"/>
              </a:rPr>
              <a:t>- 5 Forecast Models: </a:t>
            </a:r>
          </a:p>
          <a:p>
            <a:r>
              <a:rPr lang="en-US" sz="1200" b="1" dirty="0">
                <a:latin typeface="Century Gothic" panose="020B0502020202020204" pitchFamily="34" charset="0"/>
              </a:rPr>
              <a:t> </a:t>
            </a:r>
            <a:r>
              <a:rPr lang="en-US" sz="1200" dirty="0">
                <a:latin typeface="Century Gothic" panose="020B0502020202020204" pitchFamily="34" charset="0"/>
              </a:rPr>
              <a:t>ARIMA – Forecasting and Dynamic Forecasting </a:t>
            </a:r>
          </a:p>
          <a:p>
            <a:r>
              <a:rPr lang="en-US" sz="1200" dirty="0">
                <a:latin typeface="Century Gothic" panose="020B0502020202020204" pitchFamily="34" charset="0"/>
              </a:rPr>
              <a:t> LSTM </a:t>
            </a:r>
          </a:p>
          <a:p>
            <a:r>
              <a:rPr lang="en-US" sz="1200" dirty="0">
                <a:latin typeface="Century Gothic" panose="020B0502020202020204" pitchFamily="34" charset="0"/>
              </a:rPr>
              <a:t> Multiple Linear Regression</a:t>
            </a:r>
          </a:p>
          <a:p>
            <a:r>
              <a:rPr lang="en-US" sz="1200" dirty="0">
                <a:latin typeface="Century Gothic" panose="020B0502020202020204" pitchFamily="34" charset="0"/>
              </a:rPr>
              <a:t> FB Prophet </a:t>
            </a:r>
          </a:p>
          <a:p>
            <a:r>
              <a:rPr lang="en-US" sz="1200" dirty="0">
                <a:latin typeface="Century Gothic" panose="020B0502020202020204" pitchFamily="34" charset="0"/>
              </a:rPr>
              <a:t>(NB: These 5 models were used in order to recommend the best model for time-series forecasting of the data to check for future trends and seasonality.)</a:t>
            </a:r>
            <a:endParaRPr lang="en-US" sz="1200" b="1" dirty="0">
              <a:latin typeface="Century Gothic" panose="020B0502020202020204" pitchFamily="34" charset="0"/>
            </a:endParaRPr>
          </a:p>
          <a:p>
            <a:endParaRPr lang="en-US" sz="1400" dirty="0">
              <a:latin typeface="Century Gothic" panose="020B0502020202020204" pitchFamily="34" charset="0"/>
            </a:endParaRPr>
          </a:p>
          <a:p>
            <a:endParaRPr lang="en-US" sz="1400" dirty="0">
              <a:latin typeface="Century Gothic" panose="020B0502020202020204" pitchFamily="34" charset="0"/>
            </a:endParaRPr>
          </a:p>
          <a:p>
            <a:endParaRPr lang="en-US" sz="1100" dirty="0">
              <a:latin typeface="Century Gothic" panose="020B0502020202020204" pitchFamily="34" charset="0"/>
            </a:endParaRPr>
          </a:p>
          <a:p>
            <a:br>
              <a:rPr lang="en-US" sz="1400" dirty="0"/>
            </a:br>
            <a:endParaRPr lang="en-US" sz="1400" dirty="0">
              <a:latin typeface="Century Gothic" panose="020B0502020202020204" pitchFamily="34" charset="0"/>
              <a:ea typeface="Lato Light" charset="0"/>
              <a:cs typeface="Lato Light" charset="0"/>
            </a:endParaRPr>
          </a:p>
        </p:txBody>
      </p:sp>
      <p:pic>
        <p:nvPicPr>
          <p:cNvPr id="9" name="Picture 8">
            <a:extLst>
              <a:ext uri="{FF2B5EF4-FFF2-40B4-BE49-F238E27FC236}">
                <a16:creationId xmlns:a16="http://schemas.microsoft.com/office/drawing/2014/main" id="{93E814FD-5075-0542-86E5-BCA1A2C421AE}"/>
              </a:ext>
            </a:extLst>
          </p:cNvPr>
          <p:cNvPicPr>
            <a:picLocks noChangeAspect="1"/>
          </p:cNvPicPr>
          <p:nvPr/>
        </p:nvPicPr>
        <p:blipFill rotWithShape="1">
          <a:blip r:embed="rId2"/>
          <a:srcRect l="-291" b="3153"/>
          <a:stretch/>
        </p:blipFill>
        <p:spPr>
          <a:xfrm>
            <a:off x="8527313" y="-1"/>
            <a:ext cx="3664687" cy="6858001"/>
          </a:xfrm>
          <a:prstGeom prst="rect">
            <a:avLst/>
          </a:prstGeom>
        </p:spPr>
      </p:pic>
    </p:spTree>
    <p:extLst>
      <p:ext uri="{BB962C8B-B14F-4D97-AF65-F5344CB8AC3E}">
        <p14:creationId xmlns:p14="http://schemas.microsoft.com/office/powerpoint/2010/main" val="239045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238">
            <a:extLst>
              <a:ext uri="{FF2B5EF4-FFF2-40B4-BE49-F238E27FC236}">
                <a16:creationId xmlns:a16="http://schemas.microsoft.com/office/drawing/2014/main" id="{DFA05AA0-BD7A-494D-BC23-899C5D5D1E80}"/>
              </a:ext>
            </a:extLst>
          </p:cNvPr>
          <p:cNvSpPr txBox="1"/>
          <p:nvPr/>
        </p:nvSpPr>
        <p:spPr>
          <a:xfrm>
            <a:off x="457200" y="240505"/>
            <a:ext cx="2336024" cy="707886"/>
          </a:xfrm>
          <a:prstGeom prst="rect">
            <a:avLst/>
          </a:prstGeom>
          <a:noFill/>
        </p:spPr>
        <p:txBody>
          <a:bodyPr wrap="none" rtlCol="0">
            <a:spAutoFit/>
          </a:bodyPr>
          <a:lstStyle/>
          <a:p>
            <a:r>
              <a:rPr lang="en-US" sz="4000" b="1" cap="all" dirty="0">
                <a:latin typeface="Tw Cen MT" panose="020B0602020104020603" pitchFamily="34" charset="77"/>
                <a:ea typeface="Open Sans" panose="020B0606030504020204" pitchFamily="34" charset="0"/>
                <a:cs typeface="Open Sans" panose="020B0606030504020204" pitchFamily="34" charset="0"/>
              </a:rPr>
              <a:t>Datasets</a:t>
            </a:r>
          </a:p>
        </p:txBody>
      </p:sp>
      <p:sp>
        <p:nvSpPr>
          <p:cNvPr id="7" name="Rectangle 2">
            <a:extLst>
              <a:ext uri="{FF2B5EF4-FFF2-40B4-BE49-F238E27FC236}">
                <a16:creationId xmlns:a16="http://schemas.microsoft.com/office/drawing/2014/main" id="{DCF24E57-B1CB-D445-BDB2-2E4E52CCF6A8}"/>
              </a:ext>
            </a:extLst>
          </p:cNvPr>
          <p:cNvSpPr>
            <a:spLocks noChangeArrowheads="1"/>
          </p:cNvSpPr>
          <p:nvPr/>
        </p:nvSpPr>
        <p:spPr bwMode="auto">
          <a:xfrm>
            <a:off x="-9190872" y="1148153"/>
            <a:ext cx="5724344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Rectangle 11">
            <a:extLst>
              <a:ext uri="{FF2B5EF4-FFF2-40B4-BE49-F238E27FC236}">
                <a16:creationId xmlns:a16="http://schemas.microsoft.com/office/drawing/2014/main" id="{BEAF6FFA-1E6B-BC4A-933F-0C569FB8896D}"/>
              </a:ext>
            </a:extLst>
          </p:cNvPr>
          <p:cNvSpPr/>
          <p:nvPr/>
        </p:nvSpPr>
        <p:spPr>
          <a:xfrm>
            <a:off x="7910059" y="6444023"/>
            <a:ext cx="4281941" cy="338554"/>
          </a:xfrm>
          <a:prstGeom prst="rect">
            <a:avLst/>
          </a:prstGeom>
        </p:spPr>
        <p:txBody>
          <a:bodyPr wrap="none">
            <a:spAutoFit/>
          </a:bodyPr>
          <a:lstStyle/>
          <a:p>
            <a:r>
              <a:rPr lang="en-US" sz="1600" dirty="0">
                <a:latin typeface="Century Gothic" panose="020B0502020202020204" pitchFamily="34" charset="0"/>
              </a:rPr>
              <a:t>Source: https://</a:t>
            </a:r>
            <a:r>
              <a:rPr lang="en-US" sz="1600" dirty="0" err="1">
                <a:latin typeface="Century Gothic" panose="020B0502020202020204" pitchFamily="34" charset="0"/>
              </a:rPr>
              <a:t>www.playbill.com</a:t>
            </a:r>
            <a:r>
              <a:rPr lang="en-US" sz="1600" dirty="0">
                <a:latin typeface="Century Gothic" panose="020B0502020202020204" pitchFamily="34" charset="0"/>
              </a:rPr>
              <a:t>/grosses</a:t>
            </a:r>
          </a:p>
        </p:txBody>
      </p:sp>
      <p:graphicFrame>
        <p:nvGraphicFramePr>
          <p:cNvPr id="13" name="Table 12">
            <a:extLst>
              <a:ext uri="{FF2B5EF4-FFF2-40B4-BE49-F238E27FC236}">
                <a16:creationId xmlns:a16="http://schemas.microsoft.com/office/drawing/2014/main" id="{D6963661-78AD-FD48-8701-01B5C9A88618}"/>
              </a:ext>
            </a:extLst>
          </p:cNvPr>
          <p:cNvGraphicFramePr>
            <a:graphicFrameLocks noGrp="1"/>
          </p:cNvGraphicFramePr>
          <p:nvPr>
            <p:extLst>
              <p:ext uri="{D42A27DB-BD31-4B8C-83A1-F6EECF244321}">
                <p14:modId xmlns:p14="http://schemas.microsoft.com/office/powerpoint/2010/main" val="2085623799"/>
              </p:ext>
            </p:extLst>
          </p:nvPr>
        </p:nvGraphicFramePr>
        <p:xfrm>
          <a:off x="244548" y="948391"/>
          <a:ext cx="11802142" cy="5567966"/>
        </p:xfrm>
        <a:graphic>
          <a:graphicData uri="http://schemas.openxmlformats.org/drawingml/2006/table">
            <a:tbl>
              <a:tblPr/>
              <a:tblGrid>
                <a:gridCol w="1072922">
                  <a:extLst>
                    <a:ext uri="{9D8B030D-6E8A-4147-A177-3AD203B41FA5}">
                      <a16:colId xmlns:a16="http://schemas.microsoft.com/office/drawing/2014/main" val="2844986444"/>
                    </a:ext>
                  </a:extLst>
                </a:gridCol>
                <a:gridCol w="1072922">
                  <a:extLst>
                    <a:ext uri="{9D8B030D-6E8A-4147-A177-3AD203B41FA5}">
                      <a16:colId xmlns:a16="http://schemas.microsoft.com/office/drawing/2014/main" val="2716316696"/>
                    </a:ext>
                  </a:extLst>
                </a:gridCol>
                <a:gridCol w="1072922">
                  <a:extLst>
                    <a:ext uri="{9D8B030D-6E8A-4147-A177-3AD203B41FA5}">
                      <a16:colId xmlns:a16="http://schemas.microsoft.com/office/drawing/2014/main" val="2723954013"/>
                    </a:ext>
                  </a:extLst>
                </a:gridCol>
                <a:gridCol w="1072922">
                  <a:extLst>
                    <a:ext uri="{9D8B030D-6E8A-4147-A177-3AD203B41FA5}">
                      <a16:colId xmlns:a16="http://schemas.microsoft.com/office/drawing/2014/main" val="3795423080"/>
                    </a:ext>
                  </a:extLst>
                </a:gridCol>
                <a:gridCol w="1072922">
                  <a:extLst>
                    <a:ext uri="{9D8B030D-6E8A-4147-A177-3AD203B41FA5}">
                      <a16:colId xmlns:a16="http://schemas.microsoft.com/office/drawing/2014/main" val="2742613542"/>
                    </a:ext>
                  </a:extLst>
                </a:gridCol>
                <a:gridCol w="1072922">
                  <a:extLst>
                    <a:ext uri="{9D8B030D-6E8A-4147-A177-3AD203B41FA5}">
                      <a16:colId xmlns:a16="http://schemas.microsoft.com/office/drawing/2014/main" val="1763143699"/>
                    </a:ext>
                  </a:extLst>
                </a:gridCol>
                <a:gridCol w="1072922">
                  <a:extLst>
                    <a:ext uri="{9D8B030D-6E8A-4147-A177-3AD203B41FA5}">
                      <a16:colId xmlns:a16="http://schemas.microsoft.com/office/drawing/2014/main" val="2557109974"/>
                    </a:ext>
                  </a:extLst>
                </a:gridCol>
                <a:gridCol w="1072922">
                  <a:extLst>
                    <a:ext uri="{9D8B030D-6E8A-4147-A177-3AD203B41FA5}">
                      <a16:colId xmlns:a16="http://schemas.microsoft.com/office/drawing/2014/main" val="1789250392"/>
                    </a:ext>
                  </a:extLst>
                </a:gridCol>
                <a:gridCol w="1072922">
                  <a:extLst>
                    <a:ext uri="{9D8B030D-6E8A-4147-A177-3AD203B41FA5}">
                      <a16:colId xmlns:a16="http://schemas.microsoft.com/office/drawing/2014/main" val="1486502218"/>
                    </a:ext>
                  </a:extLst>
                </a:gridCol>
                <a:gridCol w="1072922">
                  <a:extLst>
                    <a:ext uri="{9D8B030D-6E8A-4147-A177-3AD203B41FA5}">
                      <a16:colId xmlns:a16="http://schemas.microsoft.com/office/drawing/2014/main" val="1950656591"/>
                    </a:ext>
                  </a:extLst>
                </a:gridCol>
                <a:gridCol w="1072922">
                  <a:extLst>
                    <a:ext uri="{9D8B030D-6E8A-4147-A177-3AD203B41FA5}">
                      <a16:colId xmlns:a16="http://schemas.microsoft.com/office/drawing/2014/main" val="2509878127"/>
                    </a:ext>
                  </a:extLst>
                </a:gridCol>
              </a:tblGrid>
              <a:tr h="476372">
                <a:tc>
                  <a:txBody>
                    <a:bodyPr/>
                    <a:lstStyle/>
                    <a:p>
                      <a:pPr algn="r" fontAlgn="ctr"/>
                      <a:endParaRPr lang="en-US" sz="1000" b="1" dirty="0">
                        <a:effectLst/>
                        <a:latin typeface="Century Gothic" panose="020B0502020202020204" pitchFamily="34" charset="0"/>
                      </a:endParaRPr>
                    </a:p>
                  </a:txBody>
                  <a:tcPr marL="32232" marR="32232" marT="16116" marB="16116" anchor="ctr">
                    <a:lnL>
                      <a:noFill/>
                    </a:lnL>
                    <a:lnR>
                      <a:noFill/>
                    </a:lnR>
                    <a:lnT>
                      <a:noFill/>
                    </a:lnT>
                    <a:lnB>
                      <a:noFill/>
                    </a:lnB>
                    <a:solidFill>
                      <a:srgbClr val="FFFFFF"/>
                    </a:solidFill>
                  </a:tcPr>
                </a:tc>
                <a:tc>
                  <a:txBody>
                    <a:bodyPr/>
                    <a:lstStyle/>
                    <a:p>
                      <a:pPr algn="r" fontAlgn="ctr"/>
                      <a:r>
                        <a:rPr lang="en-US" sz="1000" b="1" dirty="0">
                          <a:effectLst/>
                          <a:latin typeface="Century Gothic" panose="020B0502020202020204" pitchFamily="34" charset="0"/>
                        </a:rPr>
                        <a:t>Year</a:t>
                      </a:r>
                    </a:p>
                  </a:txBody>
                  <a:tcPr marL="32232" marR="32232" marT="16116" marB="16116" anchor="ctr">
                    <a:lnL>
                      <a:noFill/>
                    </a:lnL>
                    <a:lnR>
                      <a:noFill/>
                    </a:lnR>
                    <a:lnT>
                      <a:noFill/>
                    </a:lnT>
                    <a:lnB>
                      <a:noFill/>
                    </a:lnB>
                    <a:solidFill>
                      <a:srgbClr val="FFFFFF"/>
                    </a:solidFill>
                  </a:tcPr>
                </a:tc>
                <a:tc>
                  <a:txBody>
                    <a:bodyPr/>
                    <a:lstStyle/>
                    <a:p>
                      <a:pPr algn="r" fontAlgn="ctr"/>
                      <a:r>
                        <a:rPr lang="en-US" sz="1000" b="1" dirty="0" err="1">
                          <a:effectLst/>
                          <a:latin typeface="Century Gothic" panose="020B0502020202020204" pitchFamily="34" charset="0"/>
                        </a:rPr>
                        <a:t>Show_name</a:t>
                      </a:r>
                      <a:endParaRPr lang="en-US" sz="1000" b="1" dirty="0">
                        <a:effectLst/>
                        <a:latin typeface="Century Gothic" panose="020B0502020202020204" pitchFamily="34" charset="0"/>
                      </a:endParaRPr>
                    </a:p>
                  </a:txBody>
                  <a:tcPr marL="32232" marR="32232" marT="16116" marB="16116" anchor="ctr">
                    <a:lnL>
                      <a:noFill/>
                    </a:lnL>
                    <a:lnR>
                      <a:noFill/>
                    </a:lnR>
                    <a:lnT>
                      <a:noFill/>
                    </a:lnT>
                    <a:lnB>
                      <a:noFill/>
                    </a:lnB>
                    <a:solidFill>
                      <a:srgbClr val="FFFFFF"/>
                    </a:solidFill>
                  </a:tcPr>
                </a:tc>
                <a:tc>
                  <a:txBody>
                    <a:bodyPr/>
                    <a:lstStyle/>
                    <a:p>
                      <a:pPr algn="r" fontAlgn="ctr"/>
                      <a:r>
                        <a:rPr lang="en-US" sz="1000" b="1">
                          <a:effectLst/>
                          <a:latin typeface="Century Gothic" panose="020B0502020202020204" pitchFamily="34" charset="0"/>
                        </a:rPr>
                        <a:t>Potential_Gross</a:t>
                      </a:r>
                    </a:p>
                  </a:txBody>
                  <a:tcPr marL="32232" marR="32232" marT="16116" marB="16116" anchor="ctr">
                    <a:lnL>
                      <a:noFill/>
                    </a:lnL>
                    <a:lnR>
                      <a:noFill/>
                    </a:lnR>
                    <a:lnT>
                      <a:noFill/>
                    </a:lnT>
                    <a:lnB>
                      <a:noFill/>
                    </a:lnB>
                    <a:solidFill>
                      <a:srgbClr val="FFFFFF"/>
                    </a:solidFill>
                  </a:tcPr>
                </a:tc>
                <a:tc>
                  <a:txBody>
                    <a:bodyPr/>
                    <a:lstStyle/>
                    <a:p>
                      <a:pPr algn="r" fontAlgn="ctr"/>
                      <a:r>
                        <a:rPr lang="en-US" sz="1000" b="1">
                          <a:effectLst/>
                          <a:latin typeface="Century Gothic" panose="020B0502020202020204" pitchFamily="34" charset="0"/>
                        </a:rPr>
                        <a:t>Difference</a:t>
                      </a:r>
                    </a:p>
                  </a:txBody>
                  <a:tcPr marL="32232" marR="32232" marT="16116" marB="16116" anchor="ctr">
                    <a:lnL>
                      <a:noFill/>
                    </a:lnL>
                    <a:lnR>
                      <a:noFill/>
                    </a:lnR>
                    <a:lnT>
                      <a:noFill/>
                    </a:lnT>
                    <a:lnB>
                      <a:noFill/>
                    </a:lnB>
                    <a:solidFill>
                      <a:srgbClr val="FFFFFF"/>
                    </a:solidFill>
                  </a:tcPr>
                </a:tc>
                <a:tc>
                  <a:txBody>
                    <a:bodyPr/>
                    <a:lstStyle/>
                    <a:p>
                      <a:pPr algn="r" fontAlgn="ctr"/>
                      <a:r>
                        <a:rPr lang="en-US" sz="1000" b="1">
                          <a:effectLst/>
                          <a:latin typeface="Century Gothic" panose="020B0502020202020204" pitchFamily="34" charset="0"/>
                        </a:rPr>
                        <a:t>Average_ticket</a:t>
                      </a:r>
                    </a:p>
                  </a:txBody>
                  <a:tcPr marL="32232" marR="32232" marT="16116" marB="16116" anchor="ctr">
                    <a:lnL>
                      <a:noFill/>
                    </a:lnL>
                    <a:lnR>
                      <a:noFill/>
                    </a:lnR>
                    <a:lnT>
                      <a:noFill/>
                    </a:lnT>
                    <a:lnB>
                      <a:noFill/>
                    </a:lnB>
                    <a:solidFill>
                      <a:srgbClr val="FFFFFF"/>
                    </a:solidFill>
                  </a:tcPr>
                </a:tc>
                <a:tc>
                  <a:txBody>
                    <a:bodyPr/>
                    <a:lstStyle/>
                    <a:p>
                      <a:pPr algn="r" fontAlgn="ctr"/>
                      <a:r>
                        <a:rPr lang="en-US" sz="1000" b="1">
                          <a:effectLst/>
                          <a:latin typeface="Century Gothic" panose="020B0502020202020204" pitchFamily="34" charset="0"/>
                        </a:rPr>
                        <a:t>Seats_Sold</a:t>
                      </a:r>
                    </a:p>
                  </a:txBody>
                  <a:tcPr marL="32232" marR="32232" marT="16116" marB="16116" anchor="ctr">
                    <a:lnL>
                      <a:noFill/>
                    </a:lnL>
                    <a:lnR>
                      <a:noFill/>
                    </a:lnR>
                    <a:lnT>
                      <a:noFill/>
                    </a:lnT>
                    <a:lnB>
                      <a:noFill/>
                    </a:lnB>
                    <a:solidFill>
                      <a:srgbClr val="FFFFFF"/>
                    </a:solidFill>
                  </a:tcPr>
                </a:tc>
                <a:tc>
                  <a:txBody>
                    <a:bodyPr/>
                    <a:lstStyle/>
                    <a:p>
                      <a:pPr algn="r" fontAlgn="ctr"/>
                      <a:r>
                        <a:rPr lang="en-US" sz="1000" b="1">
                          <a:effectLst/>
                          <a:latin typeface="Century Gothic" panose="020B0502020202020204" pitchFamily="34" charset="0"/>
                        </a:rPr>
                        <a:t>Seats_in_theater</a:t>
                      </a:r>
                    </a:p>
                  </a:txBody>
                  <a:tcPr marL="32232" marR="32232" marT="16116" marB="16116" anchor="ctr">
                    <a:lnL>
                      <a:noFill/>
                    </a:lnL>
                    <a:lnR>
                      <a:noFill/>
                    </a:lnR>
                    <a:lnT>
                      <a:noFill/>
                    </a:lnT>
                    <a:lnB>
                      <a:noFill/>
                    </a:lnB>
                    <a:solidFill>
                      <a:srgbClr val="FFFFFF"/>
                    </a:solidFill>
                  </a:tcPr>
                </a:tc>
                <a:tc>
                  <a:txBody>
                    <a:bodyPr/>
                    <a:lstStyle/>
                    <a:p>
                      <a:pPr algn="r" fontAlgn="ctr"/>
                      <a:r>
                        <a:rPr lang="en-US" sz="1000" b="1">
                          <a:effectLst/>
                          <a:latin typeface="Century Gothic" panose="020B0502020202020204" pitchFamily="34" charset="0"/>
                        </a:rPr>
                        <a:t>Previews</a:t>
                      </a:r>
                    </a:p>
                  </a:txBody>
                  <a:tcPr marL="32232" marR="32232" marT="16116" marB="16116" anchor="ctr">
                    <a:lnL>
                      <a:noFill/>
                    </a:lnL>
                    <a:lnR>
                      <a:noFill/>
                    </a:lnR>
                    <a:lnT>
                      <a:noFill/>
                    </a:lnT>
                    <a:lnB>
                      <a:noFill/>
                    </a:lnB>
                    <a:solidFill>
                      <a:srgbClr val="FFFFFF"/>
                    </a:solidFill>
                  </a:tcPr>
                </a:tc>
                <a:tc>
                  <a:txBody>
                    <a:bodyPr/>
                    <a:lstStyle/>
                    <a:p>
                      <a:pPr algn="r" fontAlgn="ctr"/>
                      <a:r>
                        <a:rPr lang="en-US" sz="1000" b="1">
                          <a:effectLst/>
                          <a:latin typeface="Century Gothic" panose="020B0502020202020204" pitchFamily="34" charset="0"/>
                        </a:rPr>
                        <a:t>%cap</a:t>
                      </a:r>
                    </a:p>
                  </a:txBody>
                  <a:tcPr marL="32232" marR="32232" marT="16116" marB="16116" anchor="ctr">
                    <a:lnL>
                      <a:noFill/>
                    </a:lnL>
                    <a:lnR>
                      <a:noFill/>
                    </a:lnR>
                    <a:lnT>
                      <a:noFill/>
                    </a:lnT>
                    <a:lnB>
                      <a:noFill/>
                    </a:lnB>
                    <a:solidFill>
                      <a:srgbClr val="FFFFFF"/>
                    </a:solidFill>
                  </a:tcPr>
                </a:tc>
                <a:tc>
                  <a:txBody>
                    <a:bodyPr/>
                    <a:lstStyle/>
                    <a:p>
                      <a:pPr algn="r" fontAlgn="ctr"/>
                      <a:r>
                        <a:rPr lang="en-US" sz="1000" b="1">
                          <a:effectLst/>
                          <a:latin typeface="Century Gothic" panose="020B0502020202020204" pitchFamily="34" charset="0"/>
                        </a:rPr>
                        <a:t>diff_cap</a:t>
                      </a:r>
                    </a:p>
                  </a:txBody>
                  <a:tcPr marL="32232" marR="32232" marT="16116" marB="16116" anchor="ctr">
                    <a:lnL>
                      <a:noFill/>
                    </a:lnL>
                    <a:lnR>
                      <a:noFill/>
                    </a:lnR>
                    <a:lnT>
                      <a:noFill/>
                    </a:lnT>
                    <a:lnB>
                      <a:noFill/>
                    </a:lnB>
                    <a:solidFill>
                      <a:srgbClr val="FFFFFF"/>
                    </a:solidFill>
                  </a:tcPr>
                </a:tc>
                <a:extLst>
                  <a:ext uri="{0D108BD9-81ED-4DB2-BD59-A6C34878D82A}">
                    <a16:rowId xmlns:a16="http://schemas.microsoft.com/office/drawing/2014/main" val="875857944"/>
                  </a:ext>
                </a:extLst>
              </a:tr>
              <a:tr h="282828">
                <a:tc>
                  <a:txBody>
                    <a:bodyPr/>
                    <a:lstStyle/>
                    <a:p>
                      <a:pPr algn="r" fontAlgn="ctr"/>
                      <a:r>
                        <a:rPr lang="en-US" sz="1000" b="1" dirty="0">
                          <a:effectLst/>
                          <a:latin typeface="Century Gothic" panose="020B0502020202020204" pitchFamily="34" charset="0"/>
                        </a:rPr>
                        <a:t>0</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09-06-1985</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42nd Street</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0.0</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0.00</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30.42</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9281</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1655</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8</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70.10</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0.00</a:t>
                      </a:r>
                    </a:p>
                  </a:txBody>
                  <a:tcPr marL="32232" marR="32232" marT="16116" marB="16116" anchor="ctr">
                    <a:lnL>
                      <a:noFill/>
                    </a:lnL>
                    <a:lnR>
                      <a:noFill/>
                    </a:lnR>
                    <a:lnT>
                      <a:noFill/>
                    </a:lnT>
                    <a:lnB>
                      <a:noFill/>
                    </a:lnB>
                    <a:solidFill>
                      <a:srgbClr val="FFFFFF"/>
                    </a:solidFill>
                  </a:tcPr>
                </a:tc>
                <a:extLst>
                  <a:ext uri="{0D108BD9-81ED-4DB2-BD59-A6C34878D82A}">
                    <a16:rowId xmlns:a16="http://schemas.microsoft.com/office/drawing/2014/main" val="1763087572"/>
                  </a:ext>
                </a:extLst>
              </a:tr>
              <a:tr h="404039">
                <a:tc>
                  <a:txBody>
                    <a:bodyPr/>
                    <a:lstStyle/>
                    <a:p>
                      <a:pPr algn="r" fontAlgn="ctr"/>
                      <a:r>
                        <a:rPr lang="en-US" sz="1000" b="1">
                          <a:effectLst/>
                          <a:latin typeface="Century Gothic" panose="020B0502020202020204" pitchFamily="34" charset="0"/>
                        </a:rPr>
                        <a:t>1</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09-06-1985</a:t>
                      </a:r>
                    </a:p>
                  </a:txBody>
                  <a:tcPr marL="32232" marR="32232" marT="16116" marB="16116" anchor="ctr">
                    <a:lnL>
                      <a:noFill/>
                    </a:lnL>
                    <a:lnR>
                      <a:noFill/>
                    </a:lnR>
                    <a:lnT>
                      <a:noFill/>
                    </a:lnT>
                    <a:lnB>
                      <a:noFill/>
                    </a:lnB>
                    <a:solidFill>
                      <a:srgbClr val="FFFFFF"/>
                    </a:solidFill>
                  </a:tcPr>
                </a:tc>
                <a:tc>
                  <a:txBody>
                    <a:bodyPr/>
                    <a:lstStyle/>
                    <a:p>
                      <a:pPr algn="r" fontAlgn="ctr"/>
                      <a:r>
                        <a:rPr lang="en-US" sz="1000" dirty="0">
                          <a:effectLst/>
                          <a:latin typeface="Century Gothic" panose="020B0502020202020204" pitchFamily="34" charset="0"/>
                        </a:rPr>
                        <a:t>A Chorus Line</a:t>
                      </a:r>
                    </a:p>
                  </a:txBody>
                  <a:tcPr marL="32232" marR="32232" marT="16116" marB="16116" anchor="ctr">
                    <a:lnL>
                      <a:noFill/>
                    </a:lnL>
                    <a:lnR>
                      <a:noFill/>
                    </a:lnR>
                    <a:lnT>
                      <a:noFill/>
                    </a:lnT>
                    <a:lnB>
                      <a:noFill/>
                    </a:lnB>
                    <a:solidFill>
                      <a:srgbClr val="FFFFFF"/>
                    </a:solidFill>
                  </a:tcPr>
                </a:tc>
                <a:tc>
                  <a:txBody>
                    <a:bodyPr/>
                    <a:lstStyle/>
                    <a:p>
                      <a:pPr algn="r" fontAlgn="ctr"/>
                      <a:r>
                        <a:rPr lang="en-US" sz="1000" dirty="0">
                          <a:effectLst/>
                          <a:latin typeface="Century Gothic" panose="020B0502020202020204" pitchFamily="34" charset="0"/>
                        </a:rPr>
                        <a:t>0.0</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0.00</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27.25</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8167</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1472</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8</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69.35</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0.00</a:t>
                      </a:r>
                    </a:p>
                  </a:txBody>
                  <a:tcPr marL="32232" marR="32232" marT="16116" marB="16116" anchor="ctr">
                    <a:lnL>
                      <a:noFill/>
                    </a:lnL>
                    <a:lnR>
                      <a:noFill/>
                    </a:lnR>
                    <a:lnT>
                      <a:noFill/>
                    </a:lnT>
                    <a:lnB>
                      <a:noFill/>
                    </a:lnB>
                    <a:solidFill>
                      <a:srgbClr val="FFFFFF"/>
                    </a:solidFill>
                  </a:tcPr>
                </a:tc>
                <a:extLst>
                  <a:ext uri="{0D108BD9-81ED-4DB2-BD59-A6C34878D82A}">
                    <a16:rowId xmlns:a16="http://schemas.microsoft.com/office/drawing/2014/main" val="3069941219"/>
                  </a:ext>
                </a:extLst>
              </a:tr>
              <a:tr h="282828">
                <a:tc>
                  <a:txBody>
                    <a:bodyPr/>
                    <a:lstStyle/>
                    <a:p>
                      <a:pPr algn="r" fontAlgn="ctr"/>
                      <a:r>
                        <a:rPr lang="en-US" sz="1000" b="1">
                          <a:effectLst/>
                          <a:latin typeface="Century Gothic" panose="020B0502020202020204" pitchFamily="34" charset="0"/>
                        </a:rPr>
                        <a:t>2</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09-06-1985</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Aren't We All?</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0.0</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0.00</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33.75</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7386</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1088</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8</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84.86</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0.00</a:t>
                      </a:r>
                    </a:p>
                  </a:txBody>
                  <a:tcPr marL="32232" marR="32232" marT="16116" marB="16116" anchor="ctr">
                    <a:lnL>
                      <a:noFill/>
                    </a:lnL>
                    <a:lnR>
                      <a:noFill/>
                    </a:lnR>
                    <a:lnT>
                      <a:noFill/>
                    </a:lnT>
                    <a:lnB>
                      <a:noFill/>
                    </a:lnB>
                    <a:solidFill>
                      <a:srgbClr val="FFFFFF"/>
                    </a:solidFill>
                  </a:tcPr>
                </a:tc>
                <a:extLst>
                  <a:ext uri="{0D108BD9-81ED-4DB2-BD59-A6C34878D82A}">
                    <a16:rowId xmlns:a16="http://schemas.microsoft.com/office/drawing/2014/main" val="3962126391"/>
                  </a:ext>
                </a:extLst>
              </a:tr>
              <a:tr h="404039">
                <a:tc>
                  <a:txBody>
                    <a:bodyPr/>
                    <a:lstStyle/>
                    <a:p>
                      <a:pPr algn="r" fontAlgn="ctr"/>
                      <a:r>
                        <a:rPr lang="en-US" sz="1000" b="1">
                          <a:effectLst/>
                          <a:latin typeface="Century Gothic" panose="020B0502020202020204" pitchFamily="34" charset="0"/>
                        </a:rPr>
                        <a:t>3</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09-06-1985</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Arms and the Man</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0.0</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0.00</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20.87</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4586</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682</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8</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84.05</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0.00</a:t>
                      </a:r>
                    </a:p>
                  </a:txBody>
                  <a:tcPr marL="32232" marR="32232" marT="16116" marB="16116" anchor="ctr">
                    <a:lnL>
                      <a:noFill/>
                    </a:lnL>
                    <a:lnR>
                      <a:noFill/>
                    </a:lnR>
                    <a:lnT>
                      <a:noFill/>
                    </a:lnT>
                    <a:lnB>
                      <a:noFill/>
                    </a:lnB>
                    <a:solidFill>
                      <a:srgbClr val="FFFFFF"/>
                    </a:solidFill>
                  </a:tcPr>
                </a:tc>
                <a:extLst>
                  <a:ext uri="{0D108BD9-81ED-4DB2-BD59-A6C34878D82A}">
                    <a16:rowId xmlns:a16="http://schemas.microsoft.com/office/drawing/2014/main" val="193536466"/>
                  </a:ext>
                </a:extLst>
              </a:tr>
              <a:tr h="282828">
                <a:tc>
                  <a:txBody>
                    <a:bodyPr/>
                    <a:lstStyle/>
                    <a:p>
                      <a:pPr algn="r" fontAlgn="ctr"/>
                      <a:r>
                        <a:rPr lang="en-US" sz="1000" b="1">
                          <a:effectLst/>
                          <a:latin typeface="Century Gothic" panose="020B0502020202020204" pitchFamily="34" charset="0"/>
                        </a:rPr>
                        <a:t>4</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09-06-1985</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As Is</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0.0</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0.00</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20.78</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2938</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684</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8</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53.69</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0.00</a:t>
                      </a:r>
                    </a:p>
                  </a:txBody>
                  <a:tcPr marL="32232" marR="32232" marT="16116" marB="16116" anchor="ctr">
                    <a:lnL>
                      <a:noFill/>
                    </a:lnL>
                    <a:lnR>
                      <a:noFill/>
                    </a:lnR>
                    <a:lnT>
                      <a:noFill/>
                    </a:lnT>
                    <a:lnB>
                      <a:noFill/>
                    </a:lnB>
                    <a:solidFill>
                      <a:srgbClr val="FFFFFF"/>
                    </a:solidFill>
                  </a:tcPr>
                </a:tc>
                <a:extLst>
                  <a:ext uri="{0D108BD9-81ED-4DB2-BD59-A6C34878D82A}">
                    <a16:rowId xmlns:a16="http://schemas.microsoft.com/office/drawing/2014/main" val="2292539951"/>
                  </a:ext>
                </a:extLst>
              </a:tr>
              <a:tr h="202721">
                <a:tc>
                  <a:txBody>
                    <a:bodyPr/>
                    <a:lstStyle/>
                    <a:p>
                      <a:pPr algn="r" fontAlgn="ctr"/>
                      <a:r>
                        <a:rPr lang="en-US" sz="1000" b="1">
                          <a:effectLst/>
                          <a:latin typeface="Century Gothic" panose="020B0502020202020204" pitchFamily="34" charset="0"/>
                        </a:rPr>
                        <a:t>...</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a:t>
                      </a:r>
                    </a:p>
                  </a:txBody>
                  <a:tcPr marL="32232" marR="32232" marT="16116" marB="16116" anchor="ctr">
                    <a:lnL>
                      <a:noFill/>
                    </a:lnL>
                    <a:lnR>
                      <a:noFill/>
                    </a:lnR>
                    <a:lnT>
                      <a:noFill/>
                    </a:lnT>
                    <a:lnB>
                      <a:noFill/>
                    </a:lnB>
                    <a:solidFill>
                      <a:srgbClr val="FFFFFF"/>
                    </a:solidFill>
                  </a:tcPr>
                </a:tc>
                <a:extLst>
                  <a:ext uri="{0D108BD9-81ED-4DB2-BD59-A6C34878D82A}">
                    <a16:rowId xmlns:a16="http://schemas.microsoft.com/office/drawing/2014/main" val="3066998896"/>
                  </a:ext>
                </a:extLst>
              </a:tr>
              <a:tr h="646462">
                <a:tc>
                  <a:txBody>
                    <a:bodyPr/>
                    <a:lstStyle/>
                    <a:p>
                      <a:pPr algn="r" fontAlgn="ctr"/>
                      <a:r>
                        <a:rPr lang="en-US" sz="1000" b="1">
                          <a:effectLst/>
                          <a:latin typeface="Century Gothic" panose="020B0502020202020204" pitchFamily="34" charset="0"/>
                        </a:rPr>
                        <a:t>47715</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08-05-2022</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The Phantom of the Opera</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742308.2</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117127.78</a:t>
                      </a:r>
                    </a:p>
                  </a:txBody>
                  <a:tcPr marL="32232" marR="32232" marT="16116" marB="16116" anchor="ctr">
                    <a:lnL>
                      <a:noFill/>
                    </a:lnL>
                    <a:lnR>
                      <a:noFill/>
                    </a:lnR>
                    <a:lnT>
                      <a:noFill/>
                    </a:lnT>
                    <a:lnB>
                      <a:noFill/>
                    </a:lnB>
                    <a:solidFill>
                      <a:srgbClr val="FFFFFF"/>
                    </a:solidFill>
                  </a:tcPr>
                </a:tc>
                <a:tc>
                  <a:txBody>
                    <a:bodyPr/>
                    <a:lstStyle/>
                    <a:p>
                      <a:pPr algn="r" fontAlgn="ctr"/>
                      <a:r>
                        <a:rPr lang="en-US" sz="1000" dirty="0">
                          <a:effectLst/>
                          <a:latin typeface="Century Gothic" panose="020B0502020202020204" pitchFamily="34" charset="0"/>
                        </a:rPr>
                        <a:t>94.60</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7847</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1605</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8</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61.11</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9.18</a:t>
                      </a:r>
                    </a:p>
                  </a:txBody>
                  <a:tcPr marL="32232" marR="32232" marT="16116" marB="16116" anchor="ctr">
                    <a:lnL>
                      <a:noFill/>
                    </a:lnL>
                    <a:lnR>
                      <a:noFill/>
                    </a:lnR>
                    <a:lnT>
                      <a:noFill/>
                    </a:lnT>
                    <a:lnB>
                      <a:noFill/>
                    </a:lnB>
                    <a:solidFill>
                      <a:srgbClr val="FFFFFF"/>
                    </a:solidFill>
                  </a:tcPr>
                </a:tc>
                <a:extLst>
                  <a:ext uri="{0D108BD9-81ED-4DB2-BD59-A6C34878D82A}">
                    <a16:rowId xmlns:a16="http://schemas.microsoft.com/office/drawing/2014/main" val="2538388350"/>
                  </a:ext>
                </a:extLst>
              </a:tr>
              <a:tr h="525250">
                <a:tc>
                  <a:txBody>
                    <a:bodyPr/>
                    <a:lstStyle/>
                    <a:p>
                      <a:pPr algn="r" fontAlgn="ctr"/>
                      <a:r>
                        <a:rPr lang="en-US" sz="1000" b="1">
                          <a:effectLst/>
                          <a:latin typeface="Century Gothic" panose="020B0502020202020204" pitchFamily="34" charset="0"/>
                        </a:rPr>
                        <a:t>47716</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08-05-2022</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The Skin of Our Teeth</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174481.0</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33370.00</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52.81</a:t>
                      </a:r>
                    </a:p>
                  </a:txBody>
                  <a:tcPr marL="32232" marR="32232" marT="16116" marB="16116" anchor="ctr">
                    <a:lnL>
                      <a:noFill/>
                    </a:lnL>
                    <a:lnR>
                      <a:noFill/>
                    </a:lnR>
                    <a:lnT>
                      <a:noFill/>
                    </a:lnT>
                    <a:lnB>
                      <a:noFill/>
                    </a:lnB>
                    <a:solidFill>
                      <a:srgbClr val="FFFFFF"/>
                    </a:solidFill>
                  </a:tcPr>
                </a:tc>
                <a:tc>
                  <a:txBody>
                    <a:bodyPr/>
                    <a:lstStyle/>
                    <a:p>
                      <a:pPr algn="r" fontAlgn="ctr"/>
                      <a:r>
                        <a:rPr lang="en-US" sz="1000" dirty="0">
                          <a:effectLst/>
                          <a:latin typeface="Century Gothic" panose="020B0502020202020204" pitchFamily="34" charset="0"/>
                        </a:rPr>
                        <a:t>3304</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1058</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8</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39.04</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-8.27</a:t>
                      </a:r>
                    </a:p>
                  </a:txBody>
                  <a:tcPr marL="32232" marR="32232" marT="16116" marB="16116" anchor="ctr">
                    <a:lnL>
                      <a:noFill/>
                    </a:lnL>
                    <a:lnR>
                      <a:noFill/>
                    </a:lnR>
                    <a:lnT>
                      <a:noFill/>
                    </a:lnT>
                    <a:lnB>
                      <a:noFill/>
                    </a:lnB>
                    <a:solidFill>
                      <a:srgbClr val="FFFFFF"/>
                    </a:solidFill>
                  </a:tcPr>
                </a:tc>
                <a:extLst>
                  <a:ext uri="{0D108BD9-81ED-4DB2-BD59-A6C34878D82A}">
                    <a16:rowId xmlns:a16="http://schemas.microsoft.com/office/drawing/2014/main" val="681311846"/>
                  </a:ext>
                </a:extLst>
              </a:tr>
              <a:tr h="646462">
                <a:tc>
                  <a:txBody>
                    <a:bodyPr/>
                    <a:lstStyle/>
                    <a:p>
                      <a:pPr algn="r" fontAlgn="ctr"/>
                      <a:r>
                        <a:rPr lang="en-US" sz="1000" b="1">
                          <a:effectLst/>
                          <a:latin typeface="Century Gothic" panose="020B0502020202020204" pitchFamily="34" charset="0"/>
                        </a:rPr>
                        <a:t>47717</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08-05-2022</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Tina: The Tina Turner Musical</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1065578.2</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193232.80</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122.56</a:t>
                      </a:r>
                    </a:p>
                  </a:txBody>
                  <a:tcPr marL="32232" marR="32232" marT="16116" marB="16116" anchor="ctr">
                    <a:lnL>
                      <a:noFill/>
                    </a:lnL>
                    <a:lnR>
                      <a:noFill/>
                    </a:lnR>
                    <a:lnT>
                      <a:noFill/>
                    </a:lnT>
                    <a:lnB>
                      <a:noFill/>
                    </a:lnB>
                    <a:solidFill>
                      <a:srgbClr val="FFFFFF"/>
                    </a:solidFill>
                  </a:tcPr>
                </a:tc>
                <a:tc>
                  <a:txBody>
                    <a:bodyPr/>
                    <a:lstStyle/>
                    <a:p>
                      <a:pPr algn="r" fontAlgn="ctr"/>
                      <a:r>
                        <a:rPr lang="en-US" sz="1000" dirty="0">
                          <a:effectLst/>
                          <a:latin typeface="Century Gothic" panose="020B0502020202020204" pitchFamily="34" charset="0"/>
                        </a:rPr>
                        <a:t>8694</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1478</a:t>
                      </a:r>
                    </a:p>
                  </a:txBody>
                  <a:tcPr marL="32232" marR="32232" marT="16116" marB="16116" anchor="ctr">
                    <a:lnL>
                      <a:noFill/>
                    </a:lnL>
                    <a:lnR>
                      <a:noFill/>
                    </a:lnR>
                    <a:lnT>
                      <a:noFill/>
                    </a:lnT>
                    <a:lnB>
                      <a:noFill/>
                    </a:lnB>
                    <a:solidFill>
                      <a:srgbClr val="FFFFFF"/>
                    </a:solidFill>
                  </a:tcPr>
                </a:tc>
                <a:tc>
                  <a:txBody>
                    <a:bodyPr/>
                    <a:lstStyle/>
                    <a:p>
                      <a:pPr algn="r" fontAlgn="ctr"/>
                      <a:r>
                        <a:rPr lang="en-US" sz="1000" dirty="0">
                          <a:effectLst/>
                          <a:latin typeface="Century Gothic" panose="020B0502020202020204" pitchFamily="34" charset="0"/>
                        </a:rPr>
                        <a:t>8</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73.53</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14.13</a:t>
                      </a:r>
                    </a:p>
                  </a:txBody>
                  <a:tcPr marL="32232" marR="32232" marT="16116" marB="16116" anchor="ctr">
                    <a:lnL>
                      <a:noFill/>
                    </a:lnL>
                    <a:lnR>
                      <a:noFill/>
                    </a:lnR>
                    <a:lnT>
                      <a:noFill/>
                    </a:lnT>
                    <a:lnB>
                      <a:noFill/>
                    </a:lnB>
                    <a:solidFill>
                      <a:srgbClr val="FFFFFF"/>
                    </a:solidFill>
                  </a:tcPr>
                </a:tc>
                <a:extLst>
                  <a:ext uri="{0D108BD9-81ED-4DB2-BD59-A6C34878D82A}">
                    <a16:rowId xmlns:a16="http://schemas.microsoft.com/office/drawing/2014/main" val="3481903902"/>
                  </a:ext>
                </a:extLst>
              </a:tr>
              <a:tr h="282828">
                <a:tc>
                  <a:txBody>
                    <a:bodyPr/>
                    <a:lstStyle/>
                    <a:p>
                      <a:pPr algn="r" fontAlgn="ctr"/>
                      <a:r>
                        <a:rPr lang="en-US" sz="1000" b="1">
                          <a:effectLst/>
                          <a:latin typeface="Century Gothic" panose="020B0502020202020204" pitchFamily="34" charset="0"/>
                        </a:rPr>
                        <a:t>47718</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08-05-2022</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Wicked</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1341127.0</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144364.00</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119.06</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11264</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1807</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8</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77.92</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4.53</a:t>
                      </a:r>
                    </a:p>
                  </a:txBody>
                  <a:tcPr marL="32232" marR="32232" marT="16116" marB="16116" anchor="ctr">
                    <a:lnL>
                      <a:noFill/>
                    </a:lnL>
                    <a:lnR>
                      <a:noFill/>
                    </a:lnR>
                    <a:lnT>
                      <a:noFill/>
                    </a:lnT>
                    <a:lnB>
                      <a:noFill/>
                    </a:lnB>
                    <a:solidFill>
                      <a:srgbClr val="FFFFFF"/>
                    </a:solidFill>
                  </a:tcPr>
                </a:tc>
                <a:extLst>
                  <a:ext uri="{0D108BD9-81ED-4DB2-BD59-A6C34878D82A}">
                    <a16:rowId xmlns:a16="http://schemas.microsoft.com/office/drawing/2014/main" val="799732097"/>
                  </a:ext>
                </a:extLst>
              </a:tr>
              <a:tr h="1131309">
                <a:tc>
                  <a:txBody>
                    <a:bodyPr/>
                    <a:lstStyle/>
                    <a:p>
                      <a:pPr algn="r" fontAlgn="ctr"/>
                      <a:r>
                        <a:rPr lang="en-US" sz="1000" b="1">
                          <a:effectLst/>
                          <a:latin typeface="Century Gothic" panose="020B0502020202020204" pitchFamily="34" charset="0"/>
                        </a:rPr>
                        <a:t>47719</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08-05-2022</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for colored girls who have considered suicide/...</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159092.9</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-91081.60</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65.71</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2421</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773</a:t>
                      </a:r>
                    </a:p>
                  </a:txBody>
                  <a:tcPr marL="32232" marR="32232" marT="16116" marB="16116" anchor="ctr">
                    <a:lnL>
                      <a:noFill/>
                    </a:lnL>
                    <a:lnR>
                      <a:noFill/>
                    </a:lnR>
                    <a:lnT>
                      <a:noFill/>
                    </a:lnT>
                    <a:lnB>
                      <a:noFill/>
                    </a:lnB>
                    <a:solidFill>
                      <a:srgbClr val="FFFFFF"/>
                    </a:solidFill>
                  </a:tcPr>
                </a:tc>
                <a:tc>
                  <a:txBody>
                    <a:bodyPr/>
                    <a:lstStyle/>
                    <a:p>
                      <a:pPr algn="r" fontAlgn="ctr"/>
                      <a:r>
                        <a:rPr lang="en-US" sz="1000">
                          <a:effectLst/>
                          <a:latin typeface="Century Gothic" panose="020B0502020202020204" pitchFamily="34" charset="0"/>
                        </a:rPr>
                        <a:t>8</a:t>
                      </a:r>
                    </a:p>
                  </a:txBody>
                  <a:tcPr marL="32232" marR="32232" marT="16116" marB="16116" anchor="ctr">
                    <a:lnL>
                      <a:noFill/>
                    </a:lnL>
                    <a:lnR>
                      <a:noFill/>
                    </a:lnR>
                    <a:lnT>
                      <a:noFill/>
                    </a:lnT>
                    <a:lnB>
                      <a:noFill/>
                    </a:lnB>
                    <a:solidFill>
                      <a:srgbClr val="FFFFFF"/>
                    </a:solidFill>
                  </a:tcPr>
                </a:tc>
                <a:tc>
                  <a:txBody>
                    <a:bodyPr/>
                    <a:lstStyle/>
                    <a:p>
                      <a:pPr algn="r" fontAlgn="ctr"/>
                      <a:r>
                        <a:rPr lang="en-US" sz="1000" dirty="0">
                          <a:effectLst/>
                          <a:latin typeface="Century Gothic" panose="020B0502020202020204" pitchFamily="34" charset="0"/>
                        </a:rPr>
                        <a:t>39.15</a:t>
                      </a:r>
                    </a:p>
                  </a:txBody>
                  <a:tcPr marL="32232" marR="32232" marT="16116" marB="16116" anchor="ctr">
                    <a:lnL>
                      <a:noFill/>
                    </a:lnL>
                    <a:lnR>
                      <a:noFill/>
                    </a:lnR>
                    <a:lnT>
                      <a:noFill/>
                    </a:lnT>
                    <a:lnB>
                      <a:noFill/>
                    </a:lnB>
                    <a:solidFill>
                      <a:srgbClr val="FFFFFF"/>
                    </a:solidFill>
                  </a:tcPr>
                </a:tc>
                <a:tc>
                  <a:txBody>
                    <a:bodyPr/>
                    <a:lstStyle/>
                    <a:p>
                      <a:pPr algn="r" fontAlgn="ctr"/>
                      <a:r>
                        <a:rPr lang="en-US" sz="1000" dirty="0">
                          <a:effectLst/>
                          <a:latin typeface="Century Gothic" panose="020B0502020202020204" pitchFamily="34" charset="0"/>
                        </a:rPr>
                        <a:t>-11.77</a:t>
                      </a:r>
                    </a:p>
                  </a:txBody>
                  <a:tcPr marL="32232" marR="32232" marT="16116" marB="16116" anchor="ctr">
                    <a:lnL>
                      <a:noFill/>
                    </a:lnL>
                    <a:lnR>
                      <a:noFill/>
                    </a:lnR>
                    <a:lnT>
                      <a:noFill/>
                    </a:lnT>
                    <a:lnB>
                      <a:noFill/>
                    </a:lnB>
                    <a:solidFill>
                      <a:srgbClr val="FFFFFF"/>
                    </a:solidFill>
                  </a:tcPr>
                </a:tc>
                <a:extLst>
                  <a:ext uri="{0D108BD9-81ED-4DB2-BD59-A6C34878D82A}">
                    <a16:rowId xmlns:a16="http://schemas.microsoft.com/office/drawing/2014/main" val="4053499186"/>
                  </a:ext>
                </a:extLst>
              </a:tr>
            </a:tbl>
          </a:graphicData>
        </a:graphic>
      </p:graphicFrame>
    </p:spTree>
    <p:extLst>
      <p:ext uri="{BB962C8B-B14F-4D97-AF65-F5344CB8AC3E}">
        <p14:creationId xmlns:p14="http://schemas.microsoft.com/office/powerpoint/2010/main" val="415104686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8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238">
            <a:extLst>
              <a:ext uri="{FF2B5EF4-FFF2-40B4-BE49-F238E27FC236}">
                <a16:creationId xmlns:a16="http://schemas.microsoft.com/office/drawing/2014/main" id="{09E44245-8CB0-CF4D-868D-22FE53172F61}"/>
              </a:ext>
            </a:extLst>
          </p:cNvPr>
          <p:cNvSpPr txBox="1"/>
          <p:nvPr/>
        </p:nvSpPr>
        <p:spPr>
          <a:xfrm>
            <a:off x="233917" y="160227"/>
            <a:ext cx="6858000" cy="584775"/>
          </a:xfrm>
          <a:prstGeom prst="rect">
            <a:avLst/>
          </a:prstGeom>
          <a:noFill/>
        </p:spPr>
        <p:txBody>
          <a:bodyPr wrap="square" rtlCol="0">
            <a:spAutoFit/>
          </a:bodyPr>
          <a:lstStyle/>
          <a:p>
            <a:r>
              <a:rPr lang="en-US" sz="3200" b="1" cap="all" dirty="0">
                <a:latin typeface="Century Gothic" panose="020B0502020202020204" pitchFamily="34" charset="0"/>
                <a:ea typeface="Open Sans" panose="020B0606030504020204" pitchFamily="34" charset="0"/>
                <a:cs typeface="Open Sans" panose="020B0606030504020204" pitchFamily="34" charset="0"/>
              </a:rPr>
              <a:t>Linear Regression</a:t>
            </a:r>
          </a:p>
        </p:txBody>
      </p:sp>
      <p:graphicFrame>
        <p:nvGraphicFramePr>
          <p:cNvPr id="11" name="Table 10">
            <a:extLst>
              <a:ext uri="{FF2B5EF4-FFF2-40B4-BE49-F238E27FC236}">
                <a16:creationId xmlns:a16="http://schemas.microsoft.com/office/drawing/2014/main" id="{2523859A-E3C1-054D-A9BE-85589D24ABC4}"/>
              </a:ext>
            </a:extLst>
          </p:cNvPr>
          <p:cNvGraphicFramePr>
            <a:graphicFrameLocks noGrp="1"/>
          </p:cNvGraphicFramePr>
          <p:nvPr>
            <p:extLst>
              <p:ext uri="{D42A27DB-BD31-4B8C-83A1-F6EECF244321}">
                <p14:modId xmlns:p14="http://schemas.microsoft.com/office/powerpoint/2010/main" val="3205932477"/>
              </p:ext>
            </p:extLst>
          </p:nvPr>
        </p:nvGraphicFramePr>
        <p:xfrm>
          <a:off x="673395" y="1116418"/>
          <a:ext cx="10501425" cy="5433238"/>
        </p:xfrm>
        <a:graphic>
          <a:graphicData uri="http://schemas.openxmlformats.org/drawingml/2006/table">
            <a:tbl>
              <a:tblPr/>
              <a:tblGrid>
                <a:gridCol w="2394422">
                  <a:extLst>
                    <a:ext uri="{9D8B030D-6E8A-4147-A177-3AD203B41FA5}">
                      <a16:colId xmlns:a16="http://schemas.microsoft.com/office/drawing/2014/main" val="2934399663"/>
                    </a:ext>
                  </a:extLst>
                </a:gridCol>
                <a:gridCol w="2260723">
                  <a:extLst>
                    <a:ext uri="{9D8B030D-6E8A-4147-A177-3AD203B41FA5}">
                      <a16:colId xmlns:a16="http://schemas.microsoft.com/office/drawing/2014/main" val="3493190695"/>
                    </a:ext>
                  </a:extLst>
                </a:gridCol>
                <a:gridCol w="2649665">
                  <a:extLst>
                    <a:ext uri="{9D8B030D-6E8A-4147-A177-3AD203B41FA5}">
                      <a16:colId xmlns:a16="http://schemas.microsoft.com/office/drawing/2014/main" val="640921148"/>
                    </a:ext>
                  </a:extLst>
                </a:gridCol>
                <a:gridCol w="3196615">
                  <a:extLst>
                    <a:ext uri="{9D8B030D-6E8A-4147-A177-3AD203B41FA5}">
                      <a16:colId xmlns:a16="http://schemas.microsoft.com/office/drawing/2014/main" val="3766536258"/>
                    </a:ext>
                  </a:extLst>
                </a:gridCol>
              </a:tblGrid>
              <a:tr h="700511">
                <a:tc gridSpan="4">
                  <a:txBody>
                    <a:bodyPr/>
                    <a:lstStyle/>
                    <a:p>
                      <a:pPr algn="ctr" rtl="0" fontAlgn="b"/>
                      <a:r>
                        <a:rPr lang="en-US" sz="1800" b="1">
                          <a:effectLst/>
                          <a:latin typeface="Century Gothic" panose="020B0502020202020204" pitchFamily="34" charset="0"/>
                        </a:rPr>
                        <a:t>Linear Regression</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3825644"/>
                  </a:ext>
                </a:extLst>
              </a:tr>
              <a:tr h="1315597">
                <a:tc>
                  <a:txBody>
                    <a:bodyPr/>
                    <a:lstStyle/>
                    <a:p>
                      <a:pPr rtl="0" fontAlgn="b"/>
                      <a:endParaRPr lang="en-US">
                        <a:effectLst/>
                        <a:latin typeface="Century Gothic" panose="020B0502020202020204" pitchFamily="34" charset="0"/>
                      </a:endParaRPr>
                    </a:p>
                  </a:txBody>
                  <a:tcPr marL="28575" marR="28575" marT="19050" marB="19050" anchor="b">
                    <a:lnL w="2857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a:effectLst/>
                          <a:latin typeface="Century Gothic" panose="020B0502020202020204" pitchFamily="34" charset="0"/>
                        </a:rPr>
                        <a:t>Show Length</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a:effectLst/>
                          <a:latin typeface="Century Gothic" panose="020B0502020202020204" pitchFamily="34" charset="0"/>
                        </a:rPr>
                        <a:t>Total Gross: First 6 Months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007849"/>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a:effectLst/>
                          <a:latin typeface="Century Gothic" panose="020B0502020202020204" pitchFamily="34" charset="0"/>
                        </a:rPr>
                        <a:t>Average % Capacity: First 6 Months</a:t>
                      </a:r>
                    </a:p>
                  </a:txBody>
                  <a:tcPr marL="28575" marR="28575" marT="19050" marB="19050" anchor="b">
                    <a:lnL w="9525" cap="flat" cmpd="sng" algn="ctr">
                      <a:solidFill>
                        <a:srgbClr val="007849"/>
                      </a:solidFill>
                      <a:prstDash val="solid"/>
                      <a:round/>
                      <a:headEnd type="none" w="med" len="med"/>
                      <a:tailEnd type="none" w="med" len="med"/>
                    </a:lnL>
                    <a:lnR w="9525" cap="flat" cmpd="sng" algn="ctr">
                      <a:solidFill>
                        <a:srgbClr val="007849"/>
                      </a:solidFill>
                      <a:prstDash val="solid"/>
                      <a:round/>
                      <a:headEnd type="none" w="med" len="med"/>
                      <a:tailEnd type="none" w="med" len="med"/>
                    </a:lnR>
                    <a:lnT w="9525" cap="flat" cmpd="sng" algn="ctr">
                      <a:solidFill>
                        <a:srgbClr val="007849"/>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569332130"/>
                  </a:ext>
                </a:extLst>
              </a:tr>
              <a:tr h="700511">
                <a:tc>
                  <a:txBody>
                    <a:bodyPr/>
                    <a:lstStyle/>
                    <a:p>
                      <a:pPr algn="ctr" rtl="0" fontAlgn="b"/>
                      <a:r>
                        <a:rPr lang="en-US" sz="1800">
                          <a:effectLst/>
                          <a:latin typeface="Century Gothic" panose="020B0502020202020204" pitchFamily="34" charset="0"/>
                        </a:rPr>
                        <a:t>Average Value</a:t>
                      </a:r>
                    </a:p>
                  </a:txBody>
                  <a:tcPr marL="28575" marR="28575" marT="19050" marB="19050" anchor="b">
                    <a:lnL w="2857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a:effectLst/>
                          <a:latin typeface="Century Gothic" panose="020B0502020202020204" pitchFamily="34" charset="0"/>
                        </a:rPr>
                        <a:t>35 weeks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a:effectLst/>
                          <a:latin typeface="Century Gothic" panose="020B0502020202020204" pitchFamily="34" charset="0"/>
                        </a:rPr>
                        <a:t>$11,319,833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dirty="0">
                          <a:effectLst/>
                          <a:latin typeface="Century Gothic" panose="020B0502020202020204" pitchFamily="34" charset="0"/>
                        </a:rPr>
                        <a:t>76%</a:t>
                      </a:r>
                    </a:p>
                  </a:txBody>
                  <a:tcPr marL="28575" marR="28575" marT="19050" marB="19050" anchor="b">
                    <a:lnL w="9525" cap="flat" cmpd="sng" algn="ctr">
                      <a:solidFill>
                        <a:srgbClr val="CCCCCC"/>
                      </a:solidFill>
                      <a:prstDash val="solid"/>
                      <a:round/>
                      <a:headEnd type="none" w="med" len="med"/>
                      <a:tailEnd type="none" w="med" len="med"/>
                    </a:lnL>
                    <a:lnR w="2857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313470878"/>
                  </a:ext>
                </a:extLst>
              </a:tr>
              <a:tr h="700511">
                <a:tc>
                  <a:txBody>
                    <a:bodyPr/>
                    <a:lstStyle/>
                    <a:p>
                      <a:pPr algn="ctr" rtl="0" fontAlgn="b"/>
                      <a:r>
                        <a:rPr lang="en-US" sz="1800">
                          <a:effectLst/>
                          <a:latin typeface="Century Gothic" panose="020B0502020202020204" pitchFamily="34" charset="0"/>
                        </a:rPr>
                        <a:t>Mean Square Error</a:t>
                      </a:r>
                    </a:p>
                  </a:txBody>
                  <a:tcPr marL="28575" marR="28575" marT="19050" marB="19050" anchor="b">
                    <a:lnL w="2857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a:effectLst/>
                          <a:latin typeface="Century Gothic" panose="020B0502020202020204" pitchFamily="34" charset="0"/>
                        </a:rPr>
                        <a:t>47 weeks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a:effectLst/>
                          <a:latin typeface="Century Gothic" panose="020B0502020202020204" pitchFamily="34" charset="0"/>
                        </a:rPr>
                        <a:t>$2,566,693</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a:effectLst/>
                          <a:latin typeface="Century Gothic" panose="020B0502020202020204" pitchFamily="34" charset="0"/>
                        </a:rPr>
                        <a:t>4%</a:t>
                      </a:r>
                    </a:p>
                  </a:txBody>
                  <a:tcPr marL="28575" marR="28575" marT="19050" marB="19050" anchor="b">
                    <a:lnL w="9525" cap="flat" cmpd="sng" algn="ctr">
                      <a:solidFill>
                        <a:srgbClr val="CCCCCC"/>
                      </a:solidFill>
                      <a:prstDash val="solid"/>
                      <a:round/>
                      <a:headEnd type="none" w="med" len="med"/>
                      <a:tailEnd type="none" w="med" len="med"/>
                    </a:lnL>
                    <a:lnR w="2857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464973011"/>
                  </a:ext>
                </a:extLst>
              </a:tr>
              <a:tr h="1315597">
                <a:tc>
                  <a:txBody>
                    <a:bodyPr/>
                    <a:lstStyle/>
                    <a:p>
                      <a:pPr algn="ctr" rtl="0" fontAlgn="b"/>
                      <a:r>
                        <a:rPr lang="en-US" sz="1800">
                          <a:effectLst/>
                          <a:latin typeface="Century Gothic" panose="020B0502020202020204" pitchFamily="34" charset="0"/>
                        </a:rPr>
                        <a:t>Hamilton (Predicted)</a:t>
                      </a:r>
                    </a:p>
                  </a:txBody>
                  <a:tcPr marL="28575" marR="28575" marT="19050" marB="19050" anchor="b">
                    <a:lnL w="2857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a:effectLst/>
                          <a:latin typeface="Century Gothic" panose="020B0502020202020204" pitchFamily="34" charset="0"/>
                        </a:rPr>
                        <a:t>110 weeks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a:effectLst/>
                          <a:latin typeface="Century Gothic" panose="020B0502020202020204" pitchFamily="34" charset="0"/>
                        </a:rPr>
                        <a:t>$36,502,666</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800">
                          <a:effectLst/>
                          <a:latin typeface="Century Gothic" panose="020B0502020202020204" pitchFamily="34" charset="0"/>
                        </a:rPr>
                        <a:t>93.90%</a:t>
                      </a:r>
                    </a:p>
                  </a:txBody>
                  <a:tcPr marL="28575" marR="28575" marT="19050" marB="19050" anchor="b">
                    <a:lnL w="9525" cap="flat" cmpd="sng" algn="ctr">
                      <a:solidFill>
                        <a:srgbClr val="CCCCCC"/>
                      </a:solidFill>
                      <a:prstDash val="solid"/>
                      <a:round/>
                      <a:headEnd type="none" w="med" len="med"/>
                      <a:tailEnd type="none" w="med" len="med"/>
                    </a:lnL>
                    <a:lnR w="2857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193161872"/>
                  </a:ext>
                </a:extLst>
              </a:tr>
              <a:tr h="700511">
                <a:tc>
                  <a:txBody>
                    <a:bodyPr/>
                    <a:lstStyle/>
                    <a:p>
                      <a:pPr algn="ctr" rtl="0" fontAlgn="b"/>
                      <a:r>
                        <a:rPr lang="en-US" sz="1800">
                          <a:effectLst/>
                          <a:latin typeface="Century Gothic" panose="020B0502020202020204" pitchFamily="34" charset="0"/>
                        </a:rPr>
                        <a:t>Hamilton (Actual)</a:t>
                      </a:r>
                    </a:p>
                  </a:txBody>
                  <a:tcPr marL="28575" marR="28575" marT="19050" marB="19050" anchor="b">
                    <a:lnL w="2857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rtl="0" fontAlgn="b"/>
                      <a:r>
                        <a:rPr lang="en-US" sz="1800">
                          <a:effectLst/>
                          <a:latin typeface="Century Gothic" panose="020B0502020202020204" pitchFamily="34" charset="0"/>
                        </a:rPr>
                        <a:t>&gt;240 weeks</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rtl="0" fontAlgn="b"/>
                      <a:r>
                        <a:rPr lang="en-US" sz="1800">
                          <a:effectLst/>
                          <a:latin typeface="Century Gothic" panose="020B0502020202020204" pitchFamily="34" charset="0"/>
                        </a:rPr>
                        <a:t>$45,726,544</a:t>
                      </a:r>
                    </a:p>
                  </a:txBody>
                  <a:tcPr marL="28575" marR="28575" marT="19050" marB="1905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ctr" rtl="0" fontAlgn="b"/>
                      <a:r>
                        <a:rPr lang="en-US" sz="1800" dirty="0">
                          <a:effectLst/>
                          <a:latin typeface="Century Gothic" panose="020B0502020202020204" pitchFamily="34" charset="0"/>
                        </a:rPr>
                        <a:t>101%</a:t>
                      </a:r>
                    </a:p>
                  </a:txBody>
                  <a:tcPr marL="28575" marR="28575" marT="19050" marB="19050" anchor="b">
                    <a:lnL w="9525" cap="flat" cmpd="sng" algn="ctr">
                      <a:solidFill>
                        <a:srgbClr val="CCCCCC"/>
                      </a:solidFill>
                      <a:prstDash val="solid"/>
                      <a:round/>
                      <a:headEnd type="none" w="med" len="med"/>
                      <a:tailEnd type="none" w="med" len="med"/>
                    </a:lnL>
                    <a:lnR w="28575" cap="flat" cmpd="sng" algn="ctr">
                      <a:solidFill>
                        <a:srgbClr val="000000"/>
                      </a:solidFill>
                      <a:prstDash val="solid"/>
                      <a:round/>
                      <a:headEnd type="none" w="med" len="med"/>
                      <a:tailEnd type="none" w="med" len="med"/>
                    </a:lnR>
                    <a:lnT w="9525" cap="flat" cmpd="sng" algn="ctr">
                      <a:solidFill>
                        <a:srgbClr val="CCCCCC"/>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69966705"/>
                  </a:ext>
                </a:extLst>
              </a:tr>
            </a:tbl>
          </a:graphicData>
        </a:graphic>
      </p:graphicFrame>
    </p:spTree>
    <p:extLst>
      <p:ext uri="{BB962C8B-B14F-4D97-AF65-F5344CB8AC3E}">
        <p14:creationId xmlns:p14="http://schemas.microsoft.com/office/powerpoint/2010/main" val="362695363"/>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8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8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a:extLst>
              <a:ext uri="{FF2B5EF4-FFF2-40B4-BE49-F238E27FC236}">
                <a16:creationId xmlns:a16="http://schemas.microsoft.com/office/drawing/2014/main" id="{C9A861C9-E426-FE7B-1F5E-521CC74537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1751" y="838741"/>
            <a:ext cx="4433970" cy="272316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33555F6E-1F73-AE80-6659-A931180F70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1751" y="3818335"/>
            <a:ext cx="4132220" cy="2523851"/>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238">
            <a:extLst>
              <a:ext uri="{FF2B5EF4-FFF2-40B4-BE49-F238E27FC236}">
                <a16:creationId xmlns:a16="http://schemas.microsoft.com/office/drawing/2014/main" id="{A10E46C9-856B-7048-8235-DAACF5FFB3F8}"/>
              </a:ext>
            </a:extLst>
          </p:cNvPr>
          <p:cNvSpPr txBox="1"/>
          <p:nvPr/>
        </p:nvSpPr>
        <p:spPr>
          <a:xfrm>
            <a:off x="0" y="96431"/>
            <a:ext cx="12192000" cy="584775"/>
          </a:xfrm>
          <a:prstGeom prst="rect">
            <a:avLst/>
          </a:prstGeom>
          <a:noFill/>
        </p:spPr>
        <p:txBody>
          <a:bodyPr wrap="square" rtlCol="0">
            <a:spAutoFit/>
          </a:bodyPr>
          <a:lstStyle/>
          <a:p>
            <a:r>
              <a:rPr lang="en-US" sz="3200" b="1" cap="all" dirty="0">
                <a:latin typeface="Century Gothic" panose="020B0502020202020204" pitchFamily="34" charset="0"/>
                <a:ea typeface="Open Sans" panose="020B0606030504020204" pitchFamily="34" charset="0"/>
                <a:cs typeface="Open Sans" panose="020B0606030504020204" pitchFamily="34" charset="0"/>
              </a:rPr>
              <a:t>Exploratory data Analysis: Trends + Seasonality</a:t>
            </a:r>
          </a:p>
        </p:txBody>
      </p:sp>
      <p:cxnSp>
        <p:nvCxnSpPr>
          <p:cNvPr id="4" name="Straight Connector 3">
            <a:extLst>
              <a:ext uri="{FF2B5EF4-FFF2-40B4-BE49-F238E27FC236}">
                <a16:creationId xmlns:a16="http://schemas.microsoft.com/office/drawing/2014/main" id="{9C986DA5-FABE-7F49-9846-82245AB42327}"/>
              </a:ext>
            </a:extLst>
          </p:cNvPr>
          <p:cNvCxnSpPr>
            <a:cxnSpLocks/>
          </p:cNvCxnSpPr>
          <p:nvPr/>
        </p:nvCxnSpPr>
        <p:spPr>
          <a:xfrm>
            <a:off x="1679944" y="3678541"/>
            <a:ext cx="9005777"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AA7A748A-0BFE-2F45-8401-5390DFAE74FD}"/>
              </a:ext>
            </a:extLst>
          </p:cNvPr>
          <p:cNvCxnSpPr>
            <a:cxnSpLocks/>
          </p:cNvCxnSpPr>
          <p:nvPr/>
        </p:nvCxnSpPr>
        <p:spPr>
          <a:xfrm>
            <a:off x="6031957" y="942353"/>
            <a:ext cx="0" cy="5458447"/>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6DC2110D-95B5-464F-BA55-2A79EC524C39}"/>
              </a:ext>
            </a:extLst>
          </p:cNvPr>
          <p:cNvSpPr txBox="1"/>
          <p:nvPr/>
        </p:nvSpPr>
        <p:spPr>
          <a:xfrm>
            <a:off x="1339154" y="1105786"/>
            <a:ext cx="317716" cy="369332"/>
          </a:xfrm>
          <a:prstGeom prst="rect">
            <a:avLst/>
          </a:prstGeom>
          <a:noFill/>
        </p:spPr>
        <p:txBody>
          <a:bodyPr wrap="none" rtlCol="0">
            <a:spAutoFit/>
          </a:bodyPr>
          <a:lstStyle/>
          <a:p>
            <a:r>
              <a:rPr lang="en-US" dirty="0"/>
              <a:t>A</a:t>
            </a:r>
          </a:p>
        </p:txBody>
      </p:sp>
      <p:sp>
        <p:nvSpPr>
          <p:cNvPr id="18" name="TextBox 17">
            <a:extLst>
              <a:ext uri="{FF2B5EF4-FFF2-40B4-BE49-F238E27FC236}">
                <a16:creationId xmlns:a16="http://schemas.microsoft.com/office/drawing/2014/main" id="{C3FD927E-3DD9-4942-BB2E-C1490B86638C}"/>
              </a:ext>
            </a:extLst>
          </p:cNvPr>
          <p:cNvSpPr txBox="1"/>
          <p:nvPr/>
        </p:nvSpPr>
        <p:spPr>
          <a:xfrm>
            <a:off x="1264516" y="3944679"/>
            <a:ext cx="391270" cy="369332"/>
          </a:xfrm>
          <a:prstGeom prst="rect">
            <a:avLst/>
          </a:prstGeom>
          <a:noFill/>
        </p:spPr>
        <p:txBody>
          <a:bodyPr wrap="square" rtlCol="0">
            <a:spAutoFit/>
          </a:bodyPr>
          <a:lstStyle/>
          <a:p>
            <a:r>
              <a:rPr lang="en-US" dirty="0"/>
              <a:t>B</a:t>
            </a:r>
          </a:p>
        </p:txBody>
      </p:sp>
      <p:sp>
        <p:nvSpPr>
          <p:cNvPr id="19" name="TextBox 18">
            <a:extLst>
              <a:ext uri="{FF2B5EF4-FFF2-40B4-BE49-F238E27FC236}">
                <a16:creationId xmlns:a16="http://schemas.microsoft.com/office/drawing/2014/main" id="{D15DAE01-1E33-9B49-90BE-70EBF027838E}"/>
              </a:ext>
            </a:extLst>
          </p:cNvPr>
          <p:cNvSpPr txBox="1"/>
          <p:nvPr/>
        </p:nvSpPr>
        <p:spPr>
          <a:xfrm>
            <a:off x="10760149" y="1105786"/>
            <a:ext cx="308098" cy="369332"/>
          </a:xfrm>
          <a:prstGeom prst="rect">
            <a:avLst/>
          </a:prstGeom>
          <a:noFill/>
        </p:spPr>
        <p:txBody>
          <a:bodyPr wrap="none" rtlCol="0">
            <a:spAutoFit/>
          </a:bodyPr>
          <a:lstStyle/>
          <a:p>
            <a:r>
              <a:rPr lang="en-US" dirty="0"/>
              <a:t>C</a:t>
            </a:r>
          </a:p>
        </p:txBody>
      </p:sp>
      <p:sp>
        <p:nvSpPr>
          <p:cNvPr id="20" name="TextBox 19">
            <a:extLst>
              <a:ext uri="{FF2B5EF4-FFF2-40B4-BE49-F238E27FC236}">
                <a16:creationId xmlns:a16="http://schemas.microsoft.com/office/drawing/2014/main" id="{CB3B3D6A-D9D3-C642-96AF-D66113F38746}"/>
              </a:ext>
            </a:extLst>
          </p:cNvPr>
          <p:cNvSpPr txBox="1"/>
          <p:nvPr/>
        </p:nvSpPr>
        <p:spPr>
          <a:xfrm>
            <a:off x="10760149" y="3944679"/>
            <a:ext cx="327334" cy="369332"/>
          </a:xfrm>
          <a:prstGeom prst="rect">
            <a:avLst/>
          </a:prstGeom>
          <a:noFill/>
        </p:spPr>
        <p:txBody>
          <a:bodyPr wrap="none" rtlCol="0">
            <a:spAutoFit/>
          </a:bodyPr>
          <a:lstStyle/>
          <a:p>
            <a:r>
              <a:rPr lang="en-US" dirty="0"/>
              <a:t>D</a:t>
            </a:r>
          </a:p>
        </p:txBody>
      </p:sp>
      <p:pic>
        <p:nvPicPr>
          <p:cNvPr id="3" name="Picture 2">
            <a:extLst>
              <a:ext uri="{FF2B5EF4-FFF2-40B4-BE49-F238E27FC236}">
                <a16:creationId xmlns:a16="http://schemas.microsoft.com/office/drawing/2014/main" id="{BEEF9B95-3259-1A4B-AF74-91D0A881DCF0}"/>
              </a:ext>
            </a:extLst>
          </p:cNvPr>
          <p:cNvPicPr>
            <a:picLocks noChangeAspect="1"/>
          </p:cNvPicPr>
          <p:nvPr/>
        </p:nvPicPr>
        <p:blipFill>
          <a:blip r:embed="rId5"/>
          <a:stretch>
            <a:fillRect/>
          </a:stretch>
        </p:blipFill>
        <p:spPr>
          <a:xfrm>
            <a:off x="1655786" y="907647"/>
            <a:ext cx="4232636" cy="2544453"/>
          </a:xfrm>
          <a:prstGeom prst="rect">
            <a:avLst/>
          </a:prstGeom>
        </p:spPr>
      </p:pic>
      <p:pic>
        <p:nvPicPr>
          <p:cNvPr id="7" name="Picture 6">
            <a:extLst>
              <a:ext uri="{FF2B5EF4-FFF2-40B4-BE49-F238E27FC236}">
                <a16:creationId xmlns:a16="http://schemas.microsoft.com/office/drawing/2014/main" id="{263FA680-3AB0-BB4E-B0FB-6A36FCBD91C3}"/>
              </a:ext>
            </a:extLst>
          </p:cNvPr>
          <p:cNvPicPr>
            <a:picLocks noChangeAspect="1"/>
          </p:cNvPicPr>
          <p:nvPr/>
        </p:nvPicPr>
        <p:blipFill>
          <a:blip r:embed="rId6"/>
          <a:stretch>
            <a:fillRect/>
          </a:stretch>
        </p:blipFill>
        <p:spPr>
          <a:xfrm>
            <a:off x="1563229" y="3876680"/>
            <a:ext cx="4321834" cy="2407162"/>
          </a:xfrm>
          <a:prstGeom prst="rect">
            <a:avLst/>
          </a:prstGeom>
        </p:spPr>
      </p:pic>
    </p:spTree>
    <p:extLst>
      <p:ext uri="{BB962C8B-B14F-4D97-AF65-F5344CB8AC3E}">
        <p14:creationId xmlns:p14="http://schemas.microsoft.com/office/powerpoint/2010/main" val="4185098986"/>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8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8000">
                                          <p:cBhvr additive="base">
                                            <p:cTn id="7" dur="500" fill="hold"/>
                                            <p:tgtEl>
                                              <p:spTgt spid="6"/>
                                            </p:tgtEl>
                                            <p:attrNameLst>
                                              <p:attrName>ppt_x</p:attrName>
                                            </p:attrNameLst>
                                          </p:cBhvr>
                                          <p:tavLst>
                                            <p:tav tm="0">
                                              <p:val>
                                                <p:strVal val="0-#ppt_w/2"/>
                                              </p:val>
                                            </p:tav>
                                            <p:tav tm="100000">
                                              <p:val>
                                                <p:strVal val="#ppt_x"/>
                                              </p:val>
                                            </p:tav>
                                          </p:tavLst>
                                        </p:anim>
                                        <p:anim calcmode="lin" valueType="num" p14:bounceEnd="8000">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238">
            <a:extLst>
              <a:ext uri="{FF2B5EF4-FFF2-40B4-BE49-F238E27FC236}">
                <a16:creationId xmlns:a16="http://schemas.microsoft.com/office/drawing/2014/main" id="{CCA7C9AD-81EB-5D4E-8343-3C8C966F6739}"/>
              </a:ext>
            </a:extLst>
          </p:cNvPr>
          <p:cNvSpPr txBox="1"/>
          <p:nvPr/>
        </p:nvSpPr>
        <p:spPr>
          <a:xfrm>
            <a:off x="319989" y="130855"/>
            <a:ext cx="320922" cy="707886"/>
          </a:xfrm>
          <a:prstGeom prst="rect">
            <a:avLst/>
          </a:prstGeom>
          <a:noFill/>
        </p:spPr>
        <p:txBody>
          <a:bodyPr wrap="none" rtlCol="0">
            <a:spAutoFit/>
          </a:bodyPr>
          <a:lstStyle/>
          <a:p>
            <a:r>
              <a:rPr lang="en-US" sz="4000" b="1" cap="all" dirty="0">
                <a:latin typeface="Tw Cen MT" panose="020B0602020104020603" pitchFamily="34" charset="77"/>
                <a:ea typeface="Open Sans" panose="020B0606030504020204" pitchFamily="34" charset="0"/>
                <a:cs typeface="Open Sans" panose="020B0606030504020204" pitchFamily="34" charset="0"/>
              </a:rPr>
              <a:t> </a:t>
            </a:r>
          </a:p>
        </p:txBody>
      </p:sp>
      <p:cxnSp>
        <p:nvCxnSpPr>
          <p:cNvPr id="3" name="Straight Connector 2">
            <a:extLst>
              <a:ext uri="{FF2B5EF4-FFF2-40B4-BE49-F238E27FC236}">
                <a16:creationId xmlns:a16="http://schemas.microsoft.com/office/drawing/2014/main" id="{9AF0E5C4-7FC5-C946-9E1C-371AD013E2BB}"/>
              </a:ext>
            </a:extLst>
          </p:cNvPr>
          <p:cNvCxnSpPr>
            <a:cxnSpLocks/>
          </p:cNvCxnSpPr>
          <p:nvPr/>
        </p:nvCxnSpPr>
        <p:spPr>
          <a:xfrm>
            <a:off x="6031957" y="942353"/>
            <a:ext cx="0" cy="5458447"/>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cxnSp>
        <p:nvCxnSpPr>
          <p:cNvPr id="4" name="Straight Connector 3">
            <a:extLst>
              <a:ext uri="{FF2B5EF4-FFF2-40B4-BE49-F238E27FC236}">
                <a16:creationId xmlns:a16="http://schemas.microsoft.com/office/drawing/2014/main" id="{CA2D13C0-7482-0340-BD45-97EE64B4026F}"/>
              </a:ext>
            </a:extLst>
          </p:cNvPr>
          <p:cNvCxnSpPr>
            <a:cxnSpLocks/>
          </p:cNvCxnSpPr>
          <p:nvPr/>
        </p:nvCxnSpPr>
        <p:spPr>
          <a:xfrm>
            <a:off x="1679944" y="3678541"/>
            <a:ext cx="9005777"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5" name="CuadroTexto 238">
            <a:extLst>
              <a:ext uri="{FF2B5EF4-FFF2-40B4-BE49-F238E27FC236}">
                <a16:creationId xmlns:a16="http://schemas.microsoft.com/office/drawing/2014/main" id="{AE74174C-FD7C-D244-BD3C-4C00DD6A484C}"/>
              </a:ext>
            </a:extLst>
          </p:cNvPr>
          <p:cNvSpPr txBox="1"/>
          <p:nvPr/>
        </p:nvSpPr>
        <p:spPr>
          <a:xfrm>
            <a:off x="319989" y="130855"/>
            <a:ext cx="2739853" cy="707886"/>
          </a:xfrm>
          <a:prstGeom prst="rect">
            <a:avLst/>
          </a:prstGeom>
          <a:noFill/>
        </p:spPr>
        <p:txBody>
          <a:bodyPr wrap="none" rtlCol="0">
            <a:spAutoFit/>
          </a:bodyPr>
          <a:lstStyle/>
          <a:p>
            <a:r>
              <a:rPr lang="en-US" sz="4000" b="1" cap="all" dirty="0">
                <a:latin typeface="Tw Cen MT" panose="020B0602020104020603" pitchFamily="34" charset="77"/>
                <a:ea typeface="Open Sans" panose="020B0606030504020204" pitchFamily="34" charset="0"/>
                <a:cs typeface="Open Sans" panose="020B0606030504020204" pitchFamily="34" charset="0"/>
              </a:rPr>
              <a:t>Forecasts</a:t>
            </a:r>
          </a:p>
        </p:txBody>
      </p:sp>
      <p:pic>
        <p:nvPicPr>
          <p:cNvPr id="7" name="Picture 6">
            <a:extLst>
              <a:ext uri="{FF2B5EF4-FFF2-40B4-BE49-F238E27FC236}">
                <a16:creationId xmlns:a16="http://schemas.microsoft.com/office/drawing/2014/main" id="{35ADAB63-C765-7145-AA0D-6A62A2C12666}"/>
              </a:ext>
            </a:extLst>
          </p:cNvPr>
          <p:cNvPicPr>
            <a:picLocks noChangeAspect="1"/>
          </p:cNvPicPr>
          <p:nvPr/>
        </p:nvPicPr>
        <p:blipFill>
          <a:blip r:embed="rId3"/>
          <a:stretch>
            <a:fillRect/>
          </a:stretch>
        </p:blipFill>
        <p:spPr>
          <a:xfrm>
            <a:off x="1541721" y="1230450"/>
            <a:ext cx="4284477" cy="2344479"/>
          </a:xfrm>
          <a:prstGeom prst="rect">
            <a:avLst/>
          </a:prstGeom>
        </p:spPr>
      </p:pic>
      <p:sp>
        <p:nvSpPr>
          <p:cNvPr id="8" name="TextBox 7">
            <a:extLst>
              <a:ext uri="{FF2B5EF4-FFF2-40B4-BE49-F238E27FC236}">
                <a16:creationId xmlns:a16="http://schemas.microsoft.com/office/drawing/2014/main" id="{9A1476AC-FBCF-A04E-B5FC-0B5C844C43E0}"/>
              </a:ext>
            </a:extLst>
          </p:cNvPr>
          <p:cNvSpPr txBox="1"/>
          <p:nvPr/>
        </p:nvSpPr>
        <p:spPr>
          <a:xfrm>
            <a:off x="1838475" y="942353"/>
            <a:ext cx="2017475" cy="369332"/>
          </a:xfrm>
          <a:prstGeom prst="rect">
            <a:avLst/>
          </a:prstGeom>
          <a:noFill/>
        </p:spPr>
        <p:txBody>
          <a:bodyPr wrap="none" rtlCol="0">
            <a:spAutoFit/>
          </a:bodyPr>
          <a:lstStyle/>
          <a:p>
            <a:r>
              <a:rPr lang="en-US" dirty="0"/>
              <a:t>ARIMA: Forecasting</a:t>
            </a:r>
          </a:p>
        </p:txBody>
      </p:sp>
      <p:sp>
        <p:nvSpPr>
          <p:cNvPr id="10" name="TextBox 9">
            <a:extLst>
              <a:ext uri="{FF2B5EF4-FFF2-40B4-BE49-F238E27FC236}">
                <a16:creationId xmlns:a16="http://schemas.microsoft.com/office/drawing/2014/main" id="{BA3F6E74-A96C-2F4B-BE6B-234A24DF0821}"/>
              </a:ext>
            </a:extLst>
          </p:cNvPr>
          <p:cNvSpPr txBox="1"/>
          <p:nvPr/>
        </p:nvSpPr>
        <p:spPr>
          <a:xfrm>
            <a:off x="6341364" y="861118"/>
            <a:ext cx="2884700" cy="369332"/>
          </a:xfrm>
          <a:prstGeom prst="rect">
            <a:avLst/>
          </a:prstGeom>
          <a:noFill/>
        </p:spPr>
        <p:txBody>
          <a:bodyPr wrap="none" rtlCol="0">
            <a:spAutoFit/>
          </a:bodyPr>
          <a:lstStyle/>
          <a:p>
            <a:r>
              <a:rPr lang="en-US" dirty="0"/>
              <a:t>ARIMA: Dynamic Forecasting</a:t>
            </a:r>
          </a:p>
        </p:txBody>
      </p:sp>
      <p:pic>
        <p:nvPicPr>
          <p:cNvPr id="11" name="Picture 10">
            <a:extLst>
              <a:ext uri="{FF2B5EF4-FFF2-40B4-BE49-F238E27FC236}">
                <a16:creationId xmlns:a16="http://schemas.microsoft.com/office/drawing/2014/main" id="{F24B4926-2B24-294B-854B-1B7352D41370}"/>
              </a:ext>
            </a:extLst>
          </p:cNvPr>
          <p:cNvPicPr>
            <a:picLocks noChangeAspect="1"/>
          </p:cNvPicPr>
          <p:nvPr/>
        </p:nvPicPr>
        <p:blipFill>
          <a:blip r:embed="rId4"/>
          <a:stretch>
            <a:fillRect/>
          </a:stretch>
        </p:blipFill>
        <p:spPr>
          <a:xfrm>
            <a:off x="1541721" y="3782154"/>
            <a:ext cx="4284478" cy="2371167"/>
          </a:xfrm>
          <a:prstGeom prst="rect">
            <a:avLst/>
          </a:prstGeom>
        </p:spPr>
      </p:pic>
      <p:sp>
        <p:nvSpPr>
          <p:cNvPr id="12" name="TextBox 11">
            <a:extLst>
              <a:ext uri="{FF2B5EF4-FFF2-40B4-BE49-F238E27FC236}">
                <a16:creationId xmlns:a16="http://schemas.microsoft.com/office/drawing/2014/main" id="{B21376D1-7FE3-4948-9B55-6F3D85F70D1E}"/>
              </a:ext>
            </a:extLst>
          </p:cNvPr>
          <p:cNvSpPr txBox="1"/>
          <p:nvPr/>
        </p:nvSpPr>
        <p:spPr>
          <a:xfrm>
            <a:off x="1689915" y="6072267"/>
            <a:ext cx="3407664" cy="369332"/>
          </a:xfrm>
          <a:prstGeom prst="rect">
            <a:avLst/>
          </a:prstGeom>
          <a:noFill/>
        </p:spPr>
        <p:txBody>
          <a:bodyPr wrap="none" rtlCol="0">
            <a:spAutoFit/>
          </a:bodyPr>
          <a:lstStyle/>
          <a:p>
            <a:r>
              <a:rPr lang="en-US" dirty="0"/>
              <a:t>LSTM + Multiple Linear Regression</a:t>
            </a:r>
          </a:p>
        </p:txBody>
      </p:sp>
      <p:pic>
        <p:nvPicPr>
          <p:cNvPr id="13" name="Picture 12">
            <a:extLst>
              <a:ext uri="{FF2B5EF4-FFF2-40B4-BE49-F238E27FC236}">
                <a16:creationId xmlns:a16="http://schemas.microsoft.com/office/drawing/2014/main" id="{F0335D3A-F559-9F45-9EAE-D151879FFF41}"/>
              </a:ext>
            </a:extLst>
          </p:cNvPr>
          <p:cNvPicPr>
            <a:picLocks noChangeAspect="1"/>
          </p:cNvPicPr>
          <p:nvPr/>
        </p:nvPicPr>
        <p:blipFill>
          <a:blip r:embed="rId5"/>
          <a:stretch>
            <a:fillRect/>
          </a:stretch>
        </p:blipFill>
        <p:spPr>
          <a:xfrm>
            <a:off x="6147956" y="3782154"/>
            <a:ext cx="4521200" cy="2371167"/>
          </a:xfrm>
          <a:prstGeom prst="rect">
            <a:avLst/>
          </a:prstGeom>
        </p:spPr>
      </p:pic>
      <p:sp>
        <p:nvSpPr>
          <p:cNvPr id="14" name="TextBox 13">
            <a:extLst>
              <a:ext uri="{FF2B5EF4-FFF2-40B4-BE49-F238E27FC236}">
                <a16:creationId xmlns:a16="http://schemas.microsoft.com/office/drawing/2014/main" id="{8D50CF08-24A7-0D4E-9A57-7F45C2A12690}"/>
              </a:ext>
            </a:extLst>
          </p:cNvPr>
          <p:cNvSpPr txBox="1"/>
          <p:nvPr/>
        </p:nvSpPr>
        <p:spPr>
          <a:xfrm>
            <a:off x="6237716" y="6072267"/>
            <a:ext cx="936347" cy="369332"/>
          </a:xfrm>
          <a:prstGeom prst="rect">
            <a:avLst/>
          </a:prstGeom>
          <a:noFill/>
        </p:spPr>
        <p:txBody>
          <a:bodyPr wrap="none" rtlCol="0">
            <a:spAutoFit/>
          </a:bodyPr>
          <a:lstStyle/>
          <a:p>
            <a:r>
              <a:rPr lang="en-US" dirty="0"/>
              <a:t>Prophet</a:t>
            </a:r>
          </a:p>
        </p:txBody>
      </p:sp>
      <p:pic>
        <p:nvPicPr>
          <p:cNvPr id="15" name="Picture 14">
            <a:extLst>
              <a:ext uri="{FF2B5EF4-FFF2-40B4-BE49-F238E27FC236}">
                <a16:creationId xmlns:a16="http://schemas.microsoft.com/office/drawing/2014/main" id="{9A00E424-0F6F-5542-8644-2156117B70DE}"/>
              </a:ext>
            </a:extLst>
          </p:cNvPr>
          <p:cNvPicPr>
            <a:picLocks noChangeAspect="1"/>
          </p:cNvPicPr>
          <p:nvPr/>
        </p:nvPicPr>
        <p:blipFill>
          <a:blip r:embed="rId6"/>
          <a:stretch>
            <a:fillRect/>
          </a:stretch>
        </p:blipFill>
        <p:spPr>
          <a:xfrm>
            <a:off x="6147956" y="1230450"/>
            <a:ext cx="4521200" cy="2448091"/>
          </a:xfrm>
          <a:prstGeom prst="rect">
            <a:avLst/>
          </a:prstGeom>
        </p:spPr>
      </p:pic>
    </p:spTree>
    <p:extLst>
      <p:ext uri="{BB962C8B-B14F-4D97-AF65-F5344CB8AC3E}">
        <p14:creationId xmlns:p14="http://schemas.microsoft.com/office/powerpoint/2010/main" val="996369011"/>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8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8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8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8000">
                                          <p:cBhvr additive="base">
                                            <p:cTn id="11" dur="500" fill="hold"/>
                                            <p:tgtEl>
                                              <p:spTgt spid="5"/>
                                            </p:tgtEl>
                                            <p:attrNameLst>
                                              <p:attrName>ppt_x</p:attrName>
                                            </p:attrNameLst>
                                          </p:cBhvr>
                                          <p:tavLst>
                                            <p:tav tm="0">
                                              <p:val>
                                                <p:strVal val="0-#ppt_w/2"/>
                                              </p:val>
                                            </p:tav>
                                            <p:tav tm="100000">
                                              <p:val>
                                                <p:strVal val="#ppt_x"/>
                                              </p:val>
                                            </p:tav>
                                          </p:tavLst>
                                        </p:anim>
                                        <p:anim calcmode="lin" valueType="num" p14:bounceEnd="8000">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238">
            <a:extLst>
              <a:ext uri="{FF2B5EF4-FFF2-40B4-BE49-F238E27FC236}">
                <a16:creationId xmlns:a16="http://schemas.microsoft.com/office/drawing/2014/main" id="{2705C041-A410-7E49-8876-723CF275A456}"/>
              </a:ext>
            </a:extLst>
          </p:cNvPr>
          <p:cNvSpPr txBox="1"/>
          <p:nvPr/>
        </p:nvSpPr>
        <p:spPr>
          <a:xfrm>
            <a:off x="457199" y="244549"/>
            <a:ext cx="7570381" cy="707886"/>
          </a:xfrm>
          <a:prstGeom prst="rect">
            <a:avLst/>
          </a:prstGeom>
          <a:noFill/>
        </p:spPr>
        <p:txBody>
          <a:bodyPr wrap="square" rtlCol="0">
            <a:spAutoFit/>
          </a:bodyPr>
          <a:lstStyle/>
          <a:p>
            <a:r>
              <a:rPr lang="en-US" sz="4000" b="1" cap="all" dirty="0">
                <a:latin typeface="Tw Cen MT" panose="020B0602020104020603" pitchFamily="34" charset="77"/>
                <a:ea typeface="Open Sans" panose="020B0606030504020204" pitchFamily="34" charset="0"/>
                <a:cs typeface="Open Sans" panose="020B0606030504020204" pitchFamily="34" charset="0"/>
              </a:rPr>
              <a:t>Model Comparison</a:t>
            </a:r>
          </a:p>
        </p:txBody>
      </p:sp>
      <p:graphicFrame>
        <p:nvGraphicFramePr>
          <p:cNvPr id="8" name="Table 7">
            <a:extLst>
              <a:ext uri="{FF2B5EF4-FFF2-40B4-BE49-F238E27FC236}">
                <a16:creationId xmlns:a16="http://schemas.microsoft.com/office/drawing/2014/main" id="{89FC7807-9775-3949-86D6-028D6B08BE96}"/>
              </a:ext>
            </a:extLst>
          </p:cNvPr>
          <p:cNvGraphicFramePr>
            <a:graphicFrameLocks noGrp="1"/>
          </p:cNvGraphicFramePr>
          <p:nvPr>
            <p:extLst>
              <p:ext uri="{D42A27DB-BD31-4B8C-83A1-F6EECF244321}">
                <p14:modId xmlns:p14="http://schemas.microsoft.com/office/powerpoint/2010/main" val="2161940909"/>
              </p:ext>
            </p:extLst>
          </p:nvPr>
        </p:nvGraphicFramePr>
        <p:xfrm>
          <a:off x="457200" y="1329071"/>
          <a:ext cx="11164185" cy="4848445"/>
        </p:xfrm>
        <a:graphic>
          <a:graphicData uri="http://schemas.openxmlformats.org/drawingml/2006/table">
            <a:tbl>
              <a:tblPr/>
              <a:tblGrid>
                <a:gridCol w="1408031">
                  <a:extLst>
                    <a:ext uri="{9D8B030D-6E8A-4147-A177-3AD203B41FA5}">
                      <a16:colId xmlns:a16="http://schemas.microsoft.com/office/drawing/2014/main" val="1233212705"/>
                    </a:ext>
                  </a:extLst>
                </a:gridCol>
                <a:gridCol w="1329410">
                  <a:extLst>
                    <a:ext uri="{9D8B030D-6E8A-4147-A177-3AD203B41FA5}">
                      <a16:colId xmlns:a16="http://schemas.microsoft.com/office/drawing/2014/main" val="603046140"/>
                    </a:ext>
                  </a:extLst>
                </a:gridCol>
                <a:gridCol w="1558126">
                  <a:extLst>
                    <a:ext uri="{9D8B030D-6E8A-4147-A177-3AD203B41FA5}">
                      <a16:colId xmlns:a16="http://schemas.microsoft.com/office/drawing/2014/main" val="2989978758"/>
                    </a:ext>
                  </a:extLst>
                </a:gridCol>
                <a:gridCol w="1879757">
                  <a:extLst>
                    <a:ext uri="{9D8B030D-6E8A-4147-A177-3AD203B41FA5}">
                      <a16:colId xmlns:a16="http://schemas.microsoft.com/office/drawing/2014/main" val="3400026622"/>
                    </a:ext>
                  </a:extLst>
                </a:gridCol>
                <a:gridCol w="2294303">
                  <a:extLst>
                    <a:ext uri="{9D8B030D-6E8A-4147-A177-3AD203B41FA5}">
                      <a16:colId xmlns:a16="http://schemas.microsoft.com/office/drawing/2014/main" val="2643572937"/>
                    </a:ext>
                  </a:extLst>
                </a:gridCol>
                <a:gridCol w="1265084">
                  <a:extLst>
                    <a:ext uri="{9D8B030D-6E8A-4147-A177-3AD203B41FA5}">
                      <a16:colId xmlns:a16="http://schemas.microsoft.com/office/drawing/2014/main" val="2893200683"/>
                    </a:ext>
                  </a:extLst>
                </a:gridCol>
                <a:gridCol w="714737">
                  <a:extLst>
                    <a:ext uri="{9D8B030D-6E8A-4147-A177-3AD203B41FA5}">
                      <a16:colId xmlns:a16="http://schemas.microsoft.com/office/drawing/2014/main" val="4115706226"/>
                    </a:ext>
                  </a:extLst>
                </a:gridCol>
                <a:gridCol w="714737">
                  <a:extLst>
                    <a:ext uri="{9D8B030D-6E8A-4147-A177-3AD203B41FA5}">
                      <a16:colId xmlns:a16="http://schemas.microsoft.com/office/drawing/2014/main" val="1183598875"/>
                    </a:ext>
                  </a:extLst>
                </a:gridCol>
              </a:tblGrid>
              <a:tr h="494787">
                <a:tc gridSpan="6">
                  <a:txBody>
                    <a:bodyPr/>
                    <a:lstStyle/>
                    <a:p>
                      <a:pPr algn="ctr" rtl="0" fontAlgn="b"/>
                      <a:r>
                        <a:rPr lang="en-US" sz="1200" b="1" dirty="0">
                          <a:effectLst/>
                          <a:latin typeface="Century Gothic" panose="020B0502020202020204" pitchFamily="34" charset="0"/>
                        </a:rPr>
                        <a:t>RMSE VALUES</a:t>
                      </a:r>
                    </a:p>
                  </a:txBody>
                  <a:tcPr marL="20196" marR="20196" marT="13464" marB="13464" anchor="b">
                    <a:lnL w="2857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28575" cap="flat" cmpd="sng" algn="ctr">
                      <a:solidFill>
                        <a:srgbClr val="000000"/>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rtl="0" fontAlgn="b"/>
                      <a:endParaRPr lang="en-US" sz="1200">
                        <a:effectLst/>
                        <a:latin typeface="Century Gothic" panose="020B0502020202020204" pitchFamily="34" charset="0"/>
                      </a:endParaRP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1200">
                        <a:effectLst/>
                        <a:latin typeface="Century Gothic" panose="020B0502020202020204" pitchFamily="34" charset="0"/>
                      </a:endParaRP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94554216"/>
                  </a:ext>
                </a:extLst>
              </a:tr>
              <a:tr h="930372">
                <a:tc>
                  <a:txBody>
                    <a:bodyPr/>
                    <a:lstStyle/>
                    <a:p>
                      <a:pPr rtl="0" fontAlgn="b"/>
                      <a:endParaRPr lang="en-US" sz="1200">
                        <a:effectLst/>
                        <a:latin typeface="Century Gothic" panose="020B0502020202020204" pitchFamily="34" charset="0"/>
                      </a:endParaRPr>
                    </a:p>
                  </a:txBody>
                  <a:tcPr marL="20196" marR="20196" marT="13464" marB="13464" anchor="b">
                    <a:lnL w="2857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200" b="1">
                          <a:effectLst/>
                          <a:latin typeface="Century Gothic" panose="020B0502020202020204" pitchFamily="34" charset="0"/>
                        </a:rPr>
                        <a:t>ARIMA-FORECASTING</a:t>
                      </a: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200" b="1">
                          <a:effectLst/>
                          <a:latin typeface="Century Gothic" panose="020B0502020202020204" pitchFamily="34" charset="0"/>
                        </a:rPr>
                        <a:t>ARIMA-DYNAMIC FORECASTING</a:t>
                      </a: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200" b="1">
                          <a:effectLst/>
                          <a:latin typeface="Century Gothic" panose="020B0502020202020204" pitchFamily="34" charset="0"/>
                        </a:rPr>
                        <a:t>LSTM</a:t>
                      </a: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200" b="1">
                          <a:effectLst/>
                          <a:latin typeface="Century Gothic" panose="020B0502020202020204" pitchFamily="34" charset="0"/>
                        </a:rPr>
                        <a:t>MLR</a:t>
                      </a: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200" b="1">
                          <a:effectLst/>
                          <a:latin typeface="Century Gothic" panose="020B0502020202020204" pitchFamily="34" charset="0"/>
                        </a:rPr>
                        <a:t>PROPHET</a:t>
                      </a: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1200">
                        <a:effectLst/>
                        <a:latin typeface="Century Gothic" panose="020B0502020202020204" pitchFamily="34" charset="0"/>
                      </a:endParaRP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1200">
                        <a:effectLst/>
                        <a:latin typeface="Century Gothic" panose="020B0502020202020204" pitchFamily="34" charset="0"/>
                      </a:endParaRP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513593232"/>
                  </a:ext>
                </a:extLst>
              </a:tr>
              <a:tr h="1365956">
                <a:tc>
                  <a:txBody>
                    <a:bodyPr/>
                    <a:lstStyle/>
                    <a:p>
                      <a:pPr rtl="0" fontAlgn="b"/>
                      <a:r>
                        <a:rPr lang="en-US" sz="1200" b="1">
                          <a:effectLst/>
                          <a:latin typeface="Century Gothic" panose="020B0502020202020204" pitchFamily="34" charset="0"/>
                        </a:rPr>
                        <a:t>Total Gross/Potential Gross</a:t>
                      </a:r>
                    </a:p>
                  </a:txBody>
                  <a:tcPr marL="20196" marR="20196" marT="13464" marB="13464" anchor="b">
                    <a:lnL w="2857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b="0">
                          <a:effectLst/>
                          <a:latin typeface="Century Gothic" panose="020B0502020202020204" pitchFamily="34" charset="0"/>
                        </a:rPr>
                        <a:t>0.04</a:t>
                      </a: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600" b="0">
                          <a:effectLst/>
                          <a:latin typeface="Century Gothic" panose="020B0502020202020204" pitchFamily="34" charset="0"/>
                        </a:rPr>
                        <a:t>0.1</a:t>
                      </a: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600" b="0">
                          <a:effectLst/>
                          <a:latin typeface="Century Gothic" panose="020B0502020202020204" pitchFamily="34" charset="0"/>
                        </a:rPr>
                        <a:t>0.105492</a:t>
                      </a: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600" b="0">
                          <a:effectLst/>
                          <a:latin typeface="Century Gothic" panose="020B0502020202020204" pitchFamily="34" charset="0"/>
                        </a:rPr>
                        <a:t>0.037487</a:t>
                      </a: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600" b="0">
                          <a:effectLst/>
                          <a:latin typeface="Century Gothic" panose="020B0502020202020204" pitchFamily="34" charset="0"/>
                        </a:rPr>
                        <a:t>12.503776</a:t>
                      </a: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endParaRPr lang="en-US" sz="1200" dirty="0">
                        <a:effectLst/>
                        <a:latin typeface="Century Gothic" panose="020B0502020202020204" pitchFamily="34" charset="0"/>
                      </a:endParaRP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1200" dirty="0">
                        <a:effectLst/>
                        <a:latin typeface="Century Gothic" panose="020B0502020202020204" pitchFamily="34" charset="0"/>
                      </a:endParaRP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3487418610"/>
                  </a:ext>
                </a:extLst>
              </a:tr>
              <a:tr h="930372">
                <a:tc>
                  <a:txBody>
                    <a:bodyPr/>
                    <a:lstStyle/>
                    <a:p>
                      <a:pPr rtl="0" fontAlgn="b"/>
                      <a:r>
                        <a:rPr lang="en-US" sz="1200" b="1">
                          <a:effectLst/>
                          <a:latin typeface="Century Gothic" panose="020B0502020202020204" pitchFamily="34" charset="0"/>
                        </a:rPr>
                        <a:t>Average Ticket Price</a:t>
                      </a:r>
                    </a:p>
                  </a:txBody>
                  <a:tcPr marL="20196" marR="20196" marT="13464" marB="13464" anchor="b">
                    <a:lnL w="2857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b="0">
                          <a:effectLst/>
                          <a:latin typeface="Century Gothic" panose="020B0502020202020204" pitchFamily="34" charset="0"/>
                        </a:rPr>
                        <a:t>8.09</a:t>
                      </a: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600" b="0">
                          <a:effectLst/>
                          <a:latin typeface="Century Gothic" panose="020B0502020202020204" pitchFamily="34" charset="0"/>
                        </a:rPr>
                        <a:t>17.24</a:t>
                      </a: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600" b="0">
                          <a:effectLst/>
                          <a:latin typeface="Century Gothic" panose="020B0502020202020204" pitchFamily="34" charset="0"/>
                        </a:rPr>
                        <a:t>11.02593</a:t>
                      </a: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600" b="0">
                          <a:effectLst/>
                          <a:latin typeface="Century Gothic" panose="020B0502020202020204" pitchFamily="34" charset="0"/>
                        </a:rPr>
                        <a:t>8.556401</a:t>
                      </a: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600" b="0">
                          <a:effectLst/>
                          <a:latin typeface="Century Gothic" panose="020B0502020202020204" pitchFamily="34" charset="0"/>
                        </a:rPr>
                        <a:t>1824.676015</a:t>
                      </a: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endParaRPr lang="en-US" sz="1200">
                        <a:effectLst/>
                        <a:latin typeface="Century Gothic" panose="020B0502020202020204" pitchFamily="34" charset="0"/>
                      </a:endParaRP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1200">
                        <a:effectLst/>
                        <a:latin typeface="Century Gothic" panose="020B0502020202020204" pitchFamily="34" charset="0"/>
                      </a:endParaRP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1575341453"/>
                  </a:ext>
                </a:extLst>
              </a:tr>
              <a:tr h="653435">
                <a:tc>
                  <a:txBody>
                    <a:bodyPr/>
                    <a:lstStyle/>
                    <a:p>
                      <a:pPr rtl="0" fontAlgn="b"/>
                      <a:r>
                        <a:rPr lang="en-US" sz="1200" b="1">
                          <a:effectLst/>
                          <a:latin typeface="Century Gothic" panose="020B0502020202020204" pitchFamily="34" charset="0"/>
                        </a:rPr>
                        <a:t>Seats Sold</a:t>
                      </a:r>
                    </a:p>
                  </a:txBody>
                  <a:tcPr marL="20196" marR="20196" marT="13464" marB="13464" anchor="b">
                    <a:lnL w="28575" cap="flat" cmpd="sng" algn="ctr">
                      <a:solidFill>
                        <a:srgbClr val="000000"/>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algn="ctr" rtl="0" fontAlgn="b"/>
                      <a:r>
                        <a:rPr lang="en-US" sz="1600">
                          <a:effectLst/>
                          <a:latin typeface="Century Gothic" panose="020B0502020202020204" pitchFamily="34" charset="0"/>
                        </a:rPr>
                        <a:t>358.93</a:t>
                      </a: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600" b="0">
                          <a:effectLst/>
                          <a:latin typeface="Century Gothic" panose="020B0502020202020204" pitchFamily="34" charset="0"/>
                        </a:rPr>
                        <a:t>519.28</a:t>
                      </a: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600" b="0">
                          <a:effectLst/>
                          <a:latin typeface="Century Gothic" panose="020B0502020202020204" pitchFamily="34" charset="0"/>
                        </a:rPr>
                        <a:t>673.439724</a:t>
                      </a: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600" b="0">
                          <a:effectLst/>
                          <a:latin typeface="Century Gothic" panose="020B0502020202020204" pitchFamily="34" charset="0"/>
                        </a:rPr>
                        <a:t>436.492349</a:t>
                      </a: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algn="ctr" rtl="0" fontAlgn="b"/>
                      <a:r>
                        <a:rPr lang="en-US" sz="1600" dirty="0">
                          <a:effectLst/>
                          <a:latin typeface="Century Gothic" panose="020B0502020202020204" pitchFamily="34" charset="0"/>
                        </a:rPr>
                        <a:t>133495.0822</a:t>
                      </a: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FFFFFF"/>
                    </a:solidFill>
                  </a:tcPr>
                </a:tc>
                <a:tc>
                  <a:txBody>
                    <a:bodyPr/>
                    <a:lstStyle/>
                    <a:p>
                      <a:pPr rtl="0" fontAlgn="b"/>
                      <a:endParaRPr lang="en-US" sz="1200">
                        <a:effectLst/>
                        <a:latin typeface="Century Gothic" panose="020B0502020202020204" pitchFamily="34" charset="0"/>
                      </a:endParaRP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1200">
                        <a:effectLst/>
                        <a:latin typeface="Century Gothic" panose="020B0502020202020204" pitchFamily="34" charset="0"/>
                      </a:endParaRP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2099651739"/>
                  </a:ext>
                </a:extLst>
              </a:tr>
              <a:tr h="473523">
                <a:tc>
                  <a:txBody>
                    <a:bodyPr/>
                    <a:lstStyle/>
                    <a:p>
                      <a:pPr rtl="0" fontAlgn="b"/>
                      <a:endParaRPr lang="en-US" sz="1200">
                        <a:effectLst/>
                        <a:latin typeface="Century Gothic" panose="020B0502020202020204" pitchFamily="34" charset="0"/>
                      </a:endParaRP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1200">
                        <a:effectLst/>
                        <a:latin typeface="Century Gothic" panose="020B0502020202020204" pitchFamily="34" charset="0"/>
                      </a:endParaRP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1200">
                        <a:effectLst/>
                        <a:latin typeface="Century Gothic" panose="020B0502020202020204" pitchFamily="34" charset="0"/>
                      </a:endParaRP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1200">
                        <a:effectLst/>
                        <a:latin typeface="Century Gothic" panose="020B0502020202020204" pitchFamily="34" charset="0"/>
                      </a:endParaRP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1200">
                        <a:effectLst/>
                        <a:latin typeface="Century Gothic" panose="020B0502020202020204" pitchFamily="34" charset="0"/>
                      </a:endParaRP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1200">
                        <a:effectLst/>
                        <a:latin typeface="Century Gothic" panose="020B0502020202020204" pitchFamily="34" charset="0"/>
                      </a:endParaRP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1200">
                        <a:effectLst/>
                        <a:latin typeface="Century Gothic" panose="020B0502020202020204" pitchFamily="34" charset="0"/>
                      </a:endParaRP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rtl="0" fontAlgn="b"/>
                      <a:endParaRPr lang="en-US" sz="1200" dirty="0">
                        <a:effectLst/>
                        <a:latin typeface="Century Gothic" panose="020B0502020202020204" pitchFamily="34" charset="0"/>
                      </a:endParaRPr>
                    </a:p>
                  </a:txBody>
                  <a:tcPr marL="20196" marR="20196" marT="13464" marB="13464"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extLst>
                  <a:ext uri="{0D108BD9-81ED-4DB2-BD59-A6C34878D82A}">
                    <a16:rowId xmlns:a16="http://schemas.microsoft.com/office/drawing/2014/main" val="4217081100"/>
                  </a:ext>
                </a:extLst>
              </a:tr>
            </a:tbl>
          </a:graphicData>
        </a:graphic>
      </p:graphicFrame>
    </p:spTree>
    <p:extLst>
      <p:ext uri="{BB962C8B-B14F-4D97-AF65-F5344CB8AC3E}">
        <p14:creationId xmlns:p14="http://schemas.microsoft.com/office/powerpoint/2010/main" val="2313238767"/>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8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8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3049</TotalTime>
  <Words>1156</Words>
  <Application>Microsoft Macintosh PowerPoint</Application>
  <PresentationFormat>Widescreen</PresentationFormat>
  <Paragraphs>307</Paragraphs>
  <Slides>13</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Calibri</vt:lpstr>
      <vt:lpstr>Calibri Light</vt:lpstr>
      <vt:lpstr>Century Gothic</vt:lpstr>
      <vt:lpstr>Lato Light</vt:lpstr>
      <vt:lpstr>Open Sans</vt:lpstr>
      <vt:lpstr>Times New Roman</vt:lpstr>
      <vt:lpstr>Tw Cen MT</vt:lpstr>
      <vt:lpstr>Office Theme</vt:lpstr>
      <vt:lpstr>PowerPoint Presentation</vt:lpstr>
      <vt:lpstr>PROJECT ROADMAP</vt:lpstr>
      <vt:lpstr>PowerPoint Presentation</vt:lpstr>
      <vt:lpstr>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Acknowledgement:</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Praveen Shahani</dc:creator>
  <cp:lastModifiedBy>Microsoft Office User</cp:lastModifiedBy>
  <cp:revision>58</cp:revision>
  <dcterms:created xsi:type="dcterms:W3CDTF">2022-06-02T09:12:41Z</dcterms:created>
  <dcterms:modified xsi:type="dcterms:W3CDTF">2022-06-04T20:44:00Z</dcterms:modified>
</cp:coreProperties>
</file>